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30"/>
  </p:notesMasterIdLst>
  <p:sldIdLst>
    <p:sldId id="256" r:id="rId5"/>
    <p:sldId id="294" r:id="rId6"/>
    <p:sldId id="305" r:id="rId7"/>
    <p:sldId id="307" r:id="rId8"/>
    <p:sldId id="306" r:id="rId9"/>
    <p:sldId id="308" r:id="rId10"/>
    <p:sldId id="309" r:id="rId11"/>
    <p:sldId id="310" r:id="rId12"/>
    <p:sldId id="311" r:id="rId13"/>
    <p:sldId id="291" r:id="rId14"/>
    <p:sldId id="292" r:id="rId15"/>
    <p:sldId id="293" r:id="rId16"/>
    <p:sldId id="295" r:id="rId17"/>
    <p:sldId id="296" r:id="rId18"/>
    <p:sldId id="297" r:id="rId19"/>
    <p:sldId id="312" r:id="rId20"/>
    <p:sldId id="313" r:id="rId21"/>
    <p:sldId id="315" r:id="rId22"/>
    <p:sldId id="314" r:id="rId23"/>
    <p:sldId id="300" r:id="rId24"/>
    <p:sldId id="302" r:id="rId25"/>
    <p:sldId id="298" r:id="rId26"/>
    <p:sldId id="299" r:id="rId27"/>
    <p:sldId id="303" r:id="rId28"/>
    <p:sldId id="30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 autoAdjust="0"/>
    <p:restoredTop sz="94658" autoAdjust="0"/>
  </p:normalViewPr>
  <p:slideViewPr>
    <p:cSldViewPr>
      <p:cViewPr>
        <p:scale>
          <a:sx n="100" d="100"/>
          <a:sy n="100" d="100"/>
        </p:scale>
        <p:origin x="-1224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BBB1B-6371-4D5B-AE65-4E8A1794AED3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4A697B-053D-4AE4-A695-4F95FE0EF4F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9119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4A697B-053D-4AE4-A695-4F95FE0EF4F1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349A273-92F0-4F8E-987D-92DC457BB398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2DF8F2F-E3FE-4E46-A8A5-00E0C5BE0C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WordArt 1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500034" y="571480"/>
            <a:ext cx="7358114" cy="25003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993"/>
              </a:avLst>
            </a:prstTxWarp>
          </a:bodyPr>
          <a:lstStyle/>
          <a:p>
            <a:pPr algn="ctr" rtl="0"/>
            <a:r>
              <a:rPr lang="ru-RU" sz="7200" kern="10" dirty="0" err="1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Складаназалежныя</a:t>
            </a:r>
            <a:r>
              <a:rPr lang="ru-RU" sz="72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сказы</a:t>
            </a:r>
            <a:endParaRPr lang="ru-RU" sz="72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857628"/>
            <a:ext cx="5357818" cy="298543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be-BY" sz="2000" b="1" dirty="0" smtClean="0">
                <a:solidFill>
                  <a:srgbClr val="00B050"/>
                </a:solidFill>
              </a:rPr>
              <a:t>Лекцыя-прэзентацыя  </a:t>
            </a:r>
          </a:p>
          <a:p>
            <a:pPr algn="ctr"/>
            <a:r>
              <a:rPr lang="be-BY" sz="2000" b="1" dirty="0" smtClean="0">
                <a:solidFill>
                  <a:srgbClr val="00B050"/>
                </a:solidFill>
              </a:rPr>
              <a:t>“СКЛАДАНАЗАЛЕЖНЫЯ СКАЗЫ </a:t>
            </a:r>
          </a:p>
          <a:p>
            <a:pPr algn="ctr"/>
            <a:r>
              <a:rPr lang="be-BY" sz="2000" b="1" dirty="0" smtClean="0">
                <a:solidFill>
                  <a:srgbClr val="00B050"/>
                </a:solidFill>
              </a:rPr>
              <a:t>і знакі прыпынку  ў  іх”</a:t>
            </a:r>
          </a:p>
          <a:p>
            <a:pPr algn="ctr"/>
            <a:r>
              <a:rPr lang="be-BY" sz="2000" b="1" dirty="0" smtClean="0">
                <a:solidFill>
                  <a:srgbClr val="00B050"/>
                </a:solidFill>
              </a:rPr>
              <a:t>для слухачоў падрыхтоўчага аддзялення </a:t>
            </a:r>
          </a:p>
          <a:p>
            <a:pPr algn="ctr"/>
            <a:r>
              <a:rPr lang="be-BY" sz="2000" b="1" dirty="0" smtClean="0">
                <a:solidFill>
                  <a:srgbClr val="00B050"/>
                </a:solidFill>
              </a:rPr>
              <a:t>і падрыхтоўчых курсаў</a:t>
            </a:r>
            <a:endParaRPr lang="be-BY" altLang="ru-RU" sz="2000" b="1" dirty="0" smtClean="0">
              <a:solidFill>
                <a:srgbClr val="00B050"/>
              </a:solidFill>
            </a:endParaRPr>
          </a:p>
          <a:p>
            <a:pPr algn="ctr">
              <a:spcBef>
                <a:spcPct val="0"/>
              </a:spcBef>
            </a:pPr>
            <a:r>
              <a:rPr lang="be-BY" altLang="ru-RU" sz="2200" b="1" dirty="0" smtClean="0">
                <a:solidFill>
                  <a:srgbClr val="FFC000"/>
                </a:solidFill>
              </a:rPr>
              <a:t>Складальнік  </a:t>
            </a:r>
            <a:r>
              <a:rPr lang="be-BY" altLang="ru-RU" sz="2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be-BY" altLang="ru-RU" sz="2200" b="1" dirty="0" smtClean="0">
                <a:solidFill>
                  <a:srgbClr val="FFC000"/>
                </a:solidFill>
              </a:rPr>
              <a:t>  дацэнт кафедры </a:t>
            </a:r>
          </a:p>
          <a:p>
            <a:pPr algn="ctr">
              <a:spcBef>
                <a:spcPct val="0"/>
              </a:spcBef>
            </a:pPr>
            <a:r>
              <a:rPr lang="be-BY" altLang="ru-RU" sz="2200" b="1" dirty="0" smtClean="0">
                <a:solidFill>
                  <a:srgbClr val="FFC000"/>
                </a:solidFill>
              </a:rPr>
              <a:t>давузаўскай падрыхтоўкі </a:t>
            </a:r>
          </a:p>
          <a:p>
            <a:pPr algn="ctr">
              <a:spcBef>
                <a:spcPct val="0"/>
              </a:spcBef>
            </a:pPr>
            <a:r>
              <a:rPr lang="be-BY" altLang="ru-RU" sz="2200" b="1" dirty="0" smtClean="0">
                <a:solidFill>
                  <a:srgbClr val="FFC000"/>
                </a:solidFill>
              </a:rPr>
              <a:t>і прафарыентацыі </a:t>
            </a:r>
          </a:p>
          <a:p>
            <a:pPr algn="ctr">
              <a:spcBef>
                <a:spcPct val="0"/>
              </a:spcBef>
            </a:pPr>
            <a:r>
              <a:rPr lang="be-BY" altLang="ru-RU" sz="2200" b="1" dirty="0" smtClean="0">
                <a:solidFill>
                  <a:srgbClr val="FFC000"/>
                </a:solidFill>
              </a:rPr>
              <a:t>С.В. Чайкова</a:t>
            </a:r>
            <a:endParaRPr lang="ru-RU" sz="2200" dirty="0">
              <a:solidFill>
                <a:srgbClr val="FFC000"/>
              </a:solidFill>
            </a:endParaRPr>
          </a:p>
        </p:txBody>
      </p:sp>
      <p:pic>
        <p:nvPicPr>
          <p:cNvPr id="1027" name="Picture 3" descr="C:\Users\Chajkova\Documents\karagan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857628"/>
            <a:ext cx="3786182" cy="30003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-32" y="1428737"/>
          <a:ext cx="9144032" cy="5459433"/>
        </p:xfrm>
        <a:graphic>
          <a:graphicData uri="http://schemas.openxmlformats.org/drawingml/2006/table">
            <a:tbl>
              <a:tblPr/>
              <a:tblGrid>
                <a:gridCol w="1714500"/>
                <a:gridCol w="2571896"/>
                <a:gridCol w="1643135"/>
                <a:gridCol w="3214501"/>
              </a:tblGrid>
              <a:tr h="7009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Тыпы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даданых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часткак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Умовы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Злучнікі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і злучальныя словы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Прыклады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3366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І.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дзейнікавая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Канкрэтызуе </a:t>
                      </a:r>
                      <a:r>
                        <a:rPr lang="be-BY" sz="1600" u="sng" dirty="0">
                          <a:latin typeface="Times New Roman"/>
                          <a:ea typeface="Times New Roman"/>
                          <a:cs typeface="Times New Roman"/>
                        </a:rPr>
                        <a:t>дзейнік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галоўнай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часткі,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выражаны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ўказальным займеннікам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і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азначальнымі займеннікамі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кожны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усякі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усе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усё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або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з’яўляецца разгорнутым дзейнікам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выказніка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галоўнай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часткі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Злучнікі: </a:t>
                      </a:r>
                      <a:endParaRPr lang="be-BY" sz="1600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, КАБ, ЯК, БЫЦЦАМ, НІБЫ;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злучальныя словы: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ХТО, ШТО, ЯКІ, ЧЫЙ, КАТОРЫ, ДЗЕ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Хто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не спадзяецца на сябе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  <a:cs typeface="Times New Roman"/>
                        </a:rPr>
                        <a:t>той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заўсёды будзе слабы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ў полі родзіцца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  <a:cs typeface="Times New Roman"/>
                        </a:rPr>
                        <a:t>усё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дома згодзіцца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Хто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сам не творыць дабраты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 дабрату </a:t>
                      </a:r>
                      <a:r>
                        <a:rPr lang="ru-RU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не мае права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9346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ІІ.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выказнікавая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Частка канкрэтызуе значэнне выказніка галоўнай часткі, выражанага займеннікамі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той, такі, гэтакі,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усё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або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раскрывае сэнс займенніка, што ўваходзіць у склад састаўнога іменнага выказніка.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Злучнікі: </a:t>
                      </a:r>
                      <a:endParaRPr lang="be-BY" sz="1600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, ЯК, ЯК БЫЦЦАМ, КАБ;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і злучальныя словы: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ХТО, ШТО, ЯКІ, КАТОРЫ, ЧЫЙ і інш.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Словы </a:t>
                      </a:r>
                      <a:r>
                        <a:rPr lang="ru-RU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be-BY" sz="1600" i="1" u="dbl" dirty="0">
                          <a:latin typeface="Times New Roman"/>
                          <a:ea typeface="Times New Roman"/>
                          <a:cs typeface="Times New Roman"/>
                        </a:rPr>
                        <a:t>акія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як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некалі маці мне гаварыла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Чыя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сіла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таго і праўда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3141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Даданая выказнікавая частка звычайна размяшчаецца пасля галоўнай; перад галоўнай 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--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вельмі рэдка: 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Якое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карэнне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такое і насенне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7236" marR="372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428624"/>
            <a:ext cx="9144000" cy="9541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ТЫПЫ ДАДАНЫХ ЧАСТАК  </a:t>
            </a:r>
            <a:b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 СКЛАДАНАЗАЛЕЖНЫХ СКАЗАХ</a:t>
            </a:r>
            <a:endParaRPr kumimoji="0" lang="be-BY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85725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ТЫПЫ ДАДАНЫХ ЧАСТАК  </a:t>
            </a:r>
            <a:b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  СКЛАДАНАЗАЛЕЖНЫХ СКАЗАХ </a:t>
            </a:r>
            <a:r>
              <a:rPr lang="be-BY" sz="24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(працяг)</a:t>
            </a:r>
            <a: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sz="3100" dirty="0">
              <a:solidFill>
                <a:srgbClr val="FFC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214422"/>
          <a:ext cx="9144001" cy="5638800"/>
        </p:xfrm>
        <a:graphic>
          <a:graphicData uri="http://schemas.openxmlformats.org/drawingml/2006/table">
            <a:tbl>
              <a:tblPr/>
              <a:tblGrid>
                <a:gridCol w="1338118"/>
                <a:gridCol w="3494062"/>
                <a:gridCol w="1709860"/>
                <a:gridCol w="2601961"/>
              </a:tblGrid>
              <a:tr h="26432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ІІІ.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дапаўняльная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Частка выконвае ролю дапаўнення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выказніка галоўнай часткі,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 яе ставяцца пытанні ўскосных склонаў.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 дапаўняльная частка можа таксама канкрэтызаваць дапаўненне ў галоўнай частцы, выражанае ўказальным займеннікам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той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азначальнымі займеннікамі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кожны, усякі, усе, хто, што, які, чый, як, адкуль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і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інш. Адказвае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на пытанні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ўскосных склонаў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Злучнікі </a:t>
                      </a: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ШТО, ЯК, КАБ, БЫЦЦАМ, ЦІ;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злучальныя словы: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ХТО, ШТО, ЯКІ, ЧЫЙ, КАЛІ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Я змалку прывык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dash" dirty="0">
                          <a:latin typeface="Times New Roman"/>
                          <a:ea typeface="Times New Roman"/>
                          <a:cs typeface="Times New Roman"/>
                        </a:rPr>
                        <a:t>у кіпені дзён высока цанілася праца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Усе кажуць, лепшая прымета сапраўднай паэзіі ў </a:t>
                      </a:r>
                      <a:r>
                        <a:rPr lang="be-BY" sz="1600" i="1" u="dash" dirty="0">
                          <a:latin typeface="Times New Roman"/>
                          <a:ea typeface="Times New Roman"/>
                          <a:cs typeface="Times New Roman"/>
                        </a:rPr>
                        <a:t>тым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dash" dirty="0">
                          <a:latin typeface="Times New Roman"/>
                          <a:ea typeface="Times New Roman"/>
                          <a:cs typeface="Times New Roman"/>
                        </a:rPr>
                        <a:t>яна па духу заўсёды маладая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815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азначальная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Частка паясняе назоўнік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галоўнай частцы або канкрэтызуе значэнне ўказальных займеннікаў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той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такі, гэты, гэтакі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якія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з’яўляюцца ў галоўнай частцы азначэннямі.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Пытанні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які? якая? якое? якія?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злучальныя словы: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ШТО, ЯКІ, радзей – ЧЫЙ, КАТОРЫ, ДЗЕ, КУДЫ, АДКУЛЬ, КАЛІ; злучнікі ШТО, КАБ, ЯК, НІБЫ, БЫЦЦАМ,  ДЗЕ</a:t>
                      </a:r>
                      <a:endParaRPr lang="ru-RU" sz="14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Недзе там, у далячынях, ёсць і 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  <a:cs typeface="Times New Roman"/>
                        </a:rPr>
                        <a:t>рэкі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і 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  <a:cs typeface="Times New Roman"/>
                        </a:rPr>
                        <a:t>лугі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],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wavy" dirty="0">
                          <a:latin typeface="Times New Roman"/>
                          <a:ea typeface="Times New Roman"/>
                          <a:cs typeface="Times New Roman"/>
                        </a:rPr>
                        <a:t>калісь мяне лячылі ад маркоты і тугі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Цякла тут з лесу невялічка травой заросшая 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  <a:cs typeface="Times New Roman"/>
                        </a:rPr>
                        <a:t>крынічка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i="1" u="wavy" dirty="0">
                          <a:latin typeface="Times New Roman"/>
                          <a:ea typeface="Times New Roman"/>
                          <a:cs typeface="Times New Roman"/>
                        </a:rPr>
                        <a:t>абодва берагі </a:t>
                      </a:r>
                      <a:r>
                        <a:rPr lang="be-BY" sz="1600" b="1" i="1" u="wavy" dirty="0">
                          <a:latin typeface="Times New Roman"/>
                          <a:ea typeface="Times New Roman"/>
                          <a:cs typeface="Times New Roman"/>
                        </a:rPr>
                        <a:t>каторай</a:t>
                      </a:r>
                      <a:r>
                        <a:rPr lang="be-BY" sz="1600" i="1" u="wavy" dirty="0">
                          <a:latin typeface="Times New Roman"/>
                          <a:ea typeface="Times New Roman"/>
                          <a:cs typeface="Times New Roman"/>
                        </a:rPr>
                        <a:t> лазняк, ракітнік абступалі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680902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Калі даданая </a:t>
                      </a:r>
                      <a:r>
                        <a:rPr lang="be-BY" sz="1600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азначальная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частка далучаецца да галоўнай з дапамогай падпарадкавальных злучнікаў і злучальных слоў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дзе, куды, адкуль, калі, каб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бы, быццам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азначальныя адносіны паміж часткамі ўскладняюцца акалічнаснымі (месца, часу, параўнання): [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 на зямлі,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u="wavy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вокам кінь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цвіце, рунее рунь багата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4300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31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ТЫПЫ ДАДАНЫХ ЧАСТАК  </a:t>
            </a:r>
            <a:br>
              <a:rPr lang="be-BY" sz="31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31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  СКЛАДАНАЗАЛЕЖНЫХ СКАЗАХ </a:t>
            </a:r>
            <a:r>
              <a:rPr lang="be-BY" sz="32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(працяг)</a:t>
            </a:r>
            <a:r>
              <a:rPr lang="be-BY" sz="31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sz="31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sz="2700" dirty="0">
              <a:solidFill>
                <a:srgbClr val="FFC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1214422"/>
          <a:ext cx="9143999" cy="5648634"/>
        </p:xfrm>
        <a:graphic>
          <a:graphicData uri="http://schemas.openxmlformats.org/drawingml/2006/table">
            <a:tbl>
              <a:tblPr/>
              <a:tblGrid>
                <a:gridCol w="1327355"/>
                <a:gridCol w="2580967"/>
                <a:gridCol w="2433484"/>
                <a:gridCol w="87581"/>
                <a:gridCol w="2714612"/>
              </a:tblGrid>
              <a:tr h="19288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/ 1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м е с ц 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Раскрывае сэнс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акалічнасці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месца,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выражанай прыслоўямі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тут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там, туды, усюды, адтуль, адсюль, скрозь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або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адносіцца да выказніка галоўнай часткі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акалічнасць месца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Злучальныя словы: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ДЗЕ, КУДЫ, АДКУЛЬ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лозы ніцыя ў тумане журбу выплаквалі да дна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там адзінока на кургане стаяла стромкая сасна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781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/ 2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ч а с у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Паясняе выказнік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або канкрэтызуе акалічнасць часу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галоўнай часткі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Злучнікі: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, ЯК, ПАКУЛЬ; састаўныя злучнікі: </a:t>
                      </a:r>
                      <a:endParaRPr lang="be-BY" sz="1400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ТОЙ ЧАС ЯК, З ТОЙ ПАРЫ ЯК, ПАСЛЯ ТАГО ЯК, ПЕРАД ТЫМ ЯК, ДА ТАГО ЧАСУ КАЛІ</a:t>
                      </a:r>
                      <a:endParaRPr lang="ru-RU" sz="14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Вясной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як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забуяюць росы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зашуміць, загойдае калоссе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Пасля таго як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зайшло сонца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над рэчкай паднімаецца малачаевы туман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3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 </a:t>
                      </a: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ролі злучнікаў ужываюцца таксама часціцы толькі, ледзь, ледзь толькі або часціцы ў спалучэнні са </a:t>
                      </a:r>
                      <a:r>
                        <a:rPr lang="be-BY" sz="1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злучнікамі: як </a:t>
                      </a: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толькі, чуць што, толькі </a:t>
                      </a:r>
                      <a:r>
                        <a:rPr lang="be-BY" sz="1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што.</a:t>
                      </a:r>
                      <a:endParaRPr lang="ru-RU" sz="14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58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 3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ў м о в 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Паказвае, пры якіх абставінах можа адбывацца або адбыцца дзеянне, названае ў галоўнай частцы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Пытанне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пры якой умове?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Злучнікі: адзіночныя: </a:t>
                      </a: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КАЛІ, ЯК, КАБ, РАЗ, АБЫ; ТО; парныя: КАЛІ – ДЫК/ТО, 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КАБ – ДЫК, РАЗ – ТО, ЯК – ТО, </a:t>
                      </a:r>
                      <a:r>
                        <a:rPr lang="be-BY" sz="16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ЧЫМ </a:t>
                      </a: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– ТЫМ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не пераскочыў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не кажы “гоп”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Усё вырасце на нашай зямлі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абы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дождж праходзіў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27994"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be-BY" sz="1400" b="1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Заўвага!</a:t>
                      </a:r>
                      <a:r>
                        <a:rPr kumimoji="0" lang="be-BY" sz="14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Даданыя часткі  ўмовы, звязаныя з галоўнай злучнікамі </a:t>
                      </a:r>
                      <a:r>
                        <a:rPr kumimoji="0" lang="be-BY" sz="1400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калі, каб, раз,</a:t>
                      </a:r>
                      <a:r>
                        <a:rPr kumimoji="0" lang="be-BY" sz="14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e-BY" sz="1400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дык</a:t>
                      </a:r>
                      <a:r>
                        <a:rPr kumimoji="0" lang="be-BY" sz="14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могуць мець адпаведна дадатковыя адценні часу, мэты, прычыны.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21444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ТЫПЫ ДАДАНЫХ ЧАСТАК  </a:t>
            </a:r>
            <a:b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  СКЛАДАНАЗАЛЕЖНЫХ СКАЗАХ </a:t>
            </a:r>
            <a:b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20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(працяг)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571612"/>
          <a:ext cx="9144000" cy="5664764"/>
        </p:xfrm>
        <a:graphic>
          <a:graphicData uri="http://schemas.openxmlformats.org/drawingml/2006/table">
            <a:tbl>
              <a:tblPr/>
              <a:tblGrid>
                <a:gridCol w="1357289"/>
                <a:gridCol w="2428892"/>
                <a:gridCol w="3000396"/>
                <a:gridCol w="2357423"/>
              </a:tblGrid>
              <a:tr h="660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ак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.прычыны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Абазначае прычыну таго, пра што гаворыцца ў галоўнай частцы. Пытанні: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чаму? па якой прычыне?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Злучнікі: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БО, ШТО, ТАМУ ШТО, ДЕЛЯ ТАГО ШТО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Ці таму гарую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],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шукаў на свеце я святла 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сонца і ўздыхаў па леце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881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 э т ы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Раскрывае мэту або прызначэнне таго, пра што гаворыцца ў галоўнай частцы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Злучнікі:</a:t>
                      </a:r>
                      <a:endParaRPr lang="ru-RU" sz="14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КАБ, ДЛЯ ТАГО КАБ, НЕ ТОЕ КАБ, З ТЫМ КАБ</a:t>
                      </a:r>
                      <a:endParaRPr lang="ru-RU" sz="14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таго каб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праца давала плённыя вынікі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трэба прывучаць да сталых і сур’ёзных адносін да яе з маладых гадоў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2026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be-BY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ўступальная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Змест даданай уступальнай часткі супярэчыць фактам, з’явам, падзеям, пра якія паведамляецца ў галоўнай частцы.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Аадказвае на пытанне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нягледзячы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на што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Злучнікі: </a:t>
                      </a:r>
                      <a:endParaRPr lang="be-BY" sz="1400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ХОЦЬ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(ХАЦЯ), НЯХАЙ (ХАЙ), НЯГЛЕДЗЯЧЫ НА ТОЕ ШТО;</a:t>
                      </a:r>
                      <a:endParaRPr lang="ru-RU" sz="14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парныя злучнікі: </a:t>
                      </a:r>
                      <a:endParaRPr lang="be-BY" sz="1400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ХОЦЬ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– АЛЕ, </a:t>
                      </a:r>
                      <a:r>
                        <a:rPr lang="be-BY" sz="14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ХОЦЬ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– ДЫ, </a:t>
                      </a:r>
                      <a:endParaRPr lang="be-BY" sz="1400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ШТО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НІ – А; </a:t>
                      </a:r>
                      <a:endParaRPr lang="be-BY" sz="1400" i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злучальныя </a:t>
                      </a:r>
                      <a:r>
                        <a:rPr lang="be-BY" sz="1400" i="0" dirty="0">
                          <a:latin typeface="Times New Roman"/>
                          <a:ea typeface="Times New Roman"/>
                          <a:cs typeface="Times New Roman"/>
                        </a:rPr>
                        <a:t>словы: ДЗЕ, КУДЫ, ЯК, ХТО, ШТО ў спалучэнні з адмоўнай часціцай НІ</a:t>
                      </a:r>
                      <a:endParaRPr lang="ru-RU" sz="14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Было сапраўды цёмна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хоць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за хмарамі гуляла поўня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ні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кажы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а жыццё ўжо само па сабе, вялікае шчасце, бясцэнны дар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54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ы н і к у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Адносіцца да галоўнай часткі ў цэлым.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Гэтыя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часткі паказваюць на вынік таго, пра што гаворыцца ў галоўнай частцы, і заўсёды стаяць пасля яе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Злучнікі: ТАК, ШТО, ТО, ДЫК, АЖНО, АЖ, ТОЛЬКІ; злучальнае слова ТАМУ;</a:t>
                      </a:r>
                      <a:endParaRPr lang="ru-RU" sz="14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спалучэнні слоў: У ВЫНІКУ ГЭТАГА, </a:t>
                      </a:r>
                      <a:endParaRPr lang="ru-RU" sz="14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ВЫНІКУ ЧАГО</a:t>
                      </a:r>
                      <a:endParaRPr lang="ru-RU" sz="1400" i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Учора прайшоў добры дождж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дык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 ноч, відаць, грыбоў нарасло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741" marR="407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92869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be-BY" sz="20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ТЫПЫ ДАДАНЫХ ЧАСТАК  у  СКЛАДАНАЗАЛЕЖНЫХ СКАЗАХ </a:t>
            </a:r>
            <a:r>
              <a:rPr lang="be-BY" sz="20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sz="20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20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(працяг)</a:t>
            </a:r>
            <a:endParaRPr lang="ru-RU" sz="2000" dirty="0">
              <a:solidFill>
                <a:srgbClr val="FFC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214422"/>
          <a:ext cx="9144033" cy="5852160"/>
        </p:xfrm>
        <a:graphic>
          <a:graphicData uri="http://schemas.openxmlformats.org/drawingml/2006/table">
            <a:tbl>
              <a:tblPr/>
              <a:tblGrid>
                <a:gridCol w="1152004"/>
                <a:gridCol w="3096011"/>
                <a:gridCol w="2232008"/>
                <a:gridCol w="144001"/>
                <a:gridCol w="2520009"/>
              </a:tblGrid>
              <a:tr h="68030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8 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с п о с а б у  </a:t>
                      </a:r>
                      <a:endParaRPr lang="be-BY" sz="12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дзеяння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Раскрывае ў галоўнай частцы значэнне акалічнасці, выражанай прыслоўем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так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або 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паясняе выказнік галоўнай часткі, паказваючы на характар, спосаб ажыццяўлення дзеяння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0" dirty="0">
                          <a:latin typeface="Times New Roman"/>
                          <a:ea typeface="Times New Roman"/>
                          <a:cs typeface="Times New Roman"/>
                        </a:rPr>
                        <a:t>Злучнікі:</a:t>
                      </a:r>
                      <a:endParaRPr lang="ru-RU" sz="12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0" dirty="0">
                          <a:latin typeface="Times New Roman"/>
                          <a:ea typeface="Times New Roman"/>
                          <a:cs typeface="Times New Roman"/>
                        </a:rPr>
                        <a:t>ЯК, ШТО, БЫЦЦАМ, НІБЫ (БЫ), КАБ, ЯК БЫ, АЖ (АЖНО)</a:t>
                      </a:r>
                      <a:endParaRPr lang="ru-RU" sz="12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Як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будуць граць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),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2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так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будзем скакаць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Усюды ў садах цвілі кветкі і так пахлі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], (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ажно кружылася галава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5102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Злучнікі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што, як, быццам, нібы, каб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могуць паказваць таксама на дадатковыя адценні, што могуць мець гэтыя часткі: выніку (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?), параўнання (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як, быццам, нібы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), мэты (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). Параўнайце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сказы: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Ты гаворыш </a:t>
                      </a:r>
                      <a:r>
                        <a:rPr lang="be-BY" sz="1200" i="1" u="sng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так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цябе і зразумець цяжка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Прыпяць не спяшаецца выносіць свае воды, беражэ, ашчаджае, размяркоўвае так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хапіла на ўсё лета…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037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 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м е р 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12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 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т у п е н 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Канкрэтызуе ў галоўнай частцы значэнне ўказальных слоў, якія паказваюць на меру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або ступень праяўлення дзеяння, прыметы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так, настолькі, такі, гэтакі, да такой меры</a:t>
                      </a:r>
                      <a:r>
                        <a:rPr lang="be-BY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да таго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0" dirty="0">
                          <a:latin typeface="Times New Roman"/>
                          <a:ea typeface="Times New Roman"/>
                          <a:cs typeface="Times New Roman"/>
                        </a:rPr>
                        <a:t>Злучнікі або злучальныя словы:</a:t>
                      </a:r>
                      <a:endParaRPr lang="ru-RU" sz="12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0" dirty="0">
                          <a:latin typeface="Times New Roman"/>
                          <a:ea typeface="Times New Roman"/>
                          <a:cs typeface="Times New Roman"/>
                        </a:rPr>
                        <a:t>КОЛЬКІ, НАКОЛЬКІ, ШТО, ЯК, БЫЦЦАМ, АЖ (АЖНО). </a:t>
                      </a:r>
                      <a:endParaRPr lang="ru-RU" sz="12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0" dirty="0">
                          <a:latin typeface="Times New Roman"/>
                          <a:ea typeface="Times New Roman"/>
                          <a:cs typeface="Times New Roman"/>
                        </a:rPr>
                        <a:t>Пытанні: наколькі? у якой ступені?</a:t>
                      </a:r>
                      <a:endParaRPr lang="ru-RU" sz="12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Дзеці смехам </a:t>
                      </a:r>
                      <a:r>
                        <a:rPr lang="be-BY" sz="1200" i="1" u="sng" dirty="0">
                          <a:latin typeface="Times New Roman"/>
                          <a:ea typeface="Times New Roman"/>
                          <a:cs typeface="Times New Roman"/>
                        </a:rPr>
                        <a:t>гэткім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заліліся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],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пачуўся на далёкіх нівах ветлы шолах маладога лісця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102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За</a:t>
                      </a: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ўвага!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 залежнасці ад значэння ўказальных слоў і злучнікаў гэтыя часткі могуць мець дадатковыя адценні выніку (указальныя словы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так, гэтак, да таго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і злучнік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), параўнання (злучнікі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як, быццам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): [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лесе было так добра і так ціха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нават прыкрая прыгода адышла на задні план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030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 10 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параўнальная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Адносіцца да ўсёй галоўнай часткі і паясняе яе змест шляхам параўнання.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0" dirty="0">
                          <a:latin typeface="Times New Roman"/>
                          <a:ea typeface="Times New Roman"/>
                          <a:cs typeface="Times New Roman"/>
                        </a:rPr>
                        <a:t>Параўнальныя злучнікі:</a:t>
                      </a:r>
                      <a:endParaRPr lang="ru-RU" sz="12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0" dirty="0">
                          <a:latin typeface="Times New Roman"/>
                          <a:ea typeface="Times New Roman"/>
                          <a:cs typeface="Times New Roman"/>
                        </a:rPr>
                        <a:t>ЯК, ЯК БЫ, БЫ, НІБЫ, НІБЫТА, БЫЦЦАМ, ЯК БЫЦЦАМ, ЧЫМ, ШТО</a:t>
                      </a:r>
                      <a:endParaRPr lang="ru-RU" sz="12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Як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мёд пчала збірае рупна ў соты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), [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збіраем скарб з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зямлі і з-пад зямлі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].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Снег пачарнеў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],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нібы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хто разліў па ўсім чарніла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03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За</a:t>
                      </a: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ўвага!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Даданыя параўнальныя часткі, у якіх апушчаны выказнік, трэба адрозніваць ад параўнальных зваротаў.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Параўнайце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сказы: [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Стаяла яблыня ля вёскі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спадарожнік між дарог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Вясной падалі пялёсткі, </a:t>
                      </a: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нібы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сняжынкі, на мурог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 1-ым сказе </a:t>
                      </a: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падарожнік між дарог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даданая параўнальная частка, якая сваёй будовай нагадвае просты двухсастаўны няпоўны сказ, у якім апушчаны выказнік, але ёсць даданы член з яго саставу – акалічнасць месца 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між дарог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У 2-ім сказе </a:t>
                      </a:r>
                      <a:r>
                        <a:rPr lang="be-BY" sz="12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нібы</a:t>
                      </a:r>
                      <a:r>
                        <a:rPr lang="be-BY" sz="12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сняжынкі</a:t>
                      </a:r>
                      <a:r>
                        <a:rPr lang="be-BY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параўнальны зварот, выражаны назоўнікам; у параўнальным звароце няма выказніка і даданых членаў сказа з яго саставу.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66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 1</a:t>
                      </a:r>
                      <a:r>
                        <a:rPr lang="be-BY" sz="1200" b="1" dirty="0"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далучальная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з’яўляецца галоўным чынам закончаным паведамленнем і не патрабуе абавязковага паяснення, удакладнення даданай часткі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i="0" dirty="0">
                          <a:latin typeface="Times New Roman"/>
                          <a:ea typeface="Times New Roman"/>
                          <a:cs typeface="Times New Roman"/>
                        </a:rPr>
                        <a:t>Злучальнае слова ШТО; якое стаіць у форме ўскосных склонаў без прыназоўніка (ЧАГО, ЧАМУ, ЧЫМ) і з прына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зоўнікамі </a:t>
                      </a:r>
                      <a:r>
                        <a:rPr lang="be-BY" sz="1200" i="0" dirty="0">
                          <a:latin typeface="Times New Roman"/>
                          <a:ea typeface="Times New Roman"/>
                          <a:cs typeface="Times New Roman"/>
                        </a:rPr>
                        <a:t>(АД ЧАГО, АБ ЧЫМ)</a:t>
                      </a:r>
                      <a:endParaRPr lang="ru-RU" sz="12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У дзедавай хаце кватараваў начальнік чырвоных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камандзір батальёна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], (</a:t>
                      </a:r>
                      <a:r>
                        <a:rPr lang="be-BY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чым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 дужа ганарыўся дзед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200" i="1" dirty="0">
                          <a:latin typeface="Times New Roman"/>
                          <a:ea typeface="Times New Roman"/>
                          <a:cs typeface="Times New Roman"/>
                        </a:rPr>
                        <a:t>Талаш</a:t>
                      </a:r>
                      <a:r>
                        <a:rPr lang="be-BY" sz="12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21444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ТЫПЫ ДАДАНЫХ ЧАСТАК  </a:t>
            </a:r>
            <a:b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24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  СКЛАДАНАЗАЛЕЖНЫХ СКАЗАХ</a:t>
            </a:r>
            <a:r>
              <a:rPr lang="be-BY" sz="24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br>
              <a:rPr lang="be-BY" sz="24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2000" b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(працяг)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643050"/>
          <a:ext cx="9072594" cy="5214950"/>
        </p:xfrm>
        <a:graphic>
          <a:graphicData uri="http://schemas.openxmlformats.org/drawingml/2006/table">
            <a:tbl>
              <a:tblPr/>
              <a:tblGrid>
                <a:gridCol w="1317396"/>
                <a:gridCol w="2410072"/>
                <a:gridCol w="2531888"/>
                <a:gridCol w="347099"/>
                <a:gridCol w="2466139"/>
              </a:tblGrid>
              <a:tr h="128015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be-BY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параўнальная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Адносіцца да ўсёй галоўнай часткі і паясняе яе змест шляхам параўнання.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Параўнальныя злучнікі: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ЯК, ЯК БЫ, БЫ, НІБЫ, НІБЫТА, БЫЦЦАМ, ЯК БЫЦЦАМ, ЧЫМ, ШТО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Як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мёд пчала збірае рупна ў соты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), 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збіраем скарб з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зямлі і з-пад зямлі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Снег пачарнеў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нібы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хто разліў па ўсім чарніла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82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Даданыя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параўнальныя часткі, у якіх апушчаны выказнік, трэба адрозніваць ад параўнальных зваротаў.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Параўнайце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сказы: [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Стаяла яблыня ля вёскі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спадарожнік між дарог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Вясной падалі пялёсткі,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нібы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сняжынкі, на мурог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 1-ым сказе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падарожнік між дарог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даданая параўнальная частка, якая сваёй будовай нагадвае просты двухсастаўны няпоўны сказ, у якім апушчаны выказнік, але ёсць даданы член з яго саставу – акалічнасць месца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між дарог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У 2-ім сказе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нібы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сняжынкі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параўнальны зварот, выражаны назоўнікам; у параўнальным звароце няма выказніка і даданых членаў сказа з яго саставу.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6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1</a:t>
                      </a:r>
                      <a:r>
                        <a:rPr lang="be-BY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акалічнасная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далучальная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з’яўляецца галоўным чынам закончаным паведамленнем і не патрабуе абавязковага паяснення, удакладнення даданай часткі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0" dirty="0">
                          <a:latin typeface="Times New Roman"/>
                          <a:ea typeface="Times New Roman"/>
                          <a:cs typeface="Times New Roman"/>
                        </a:rPr>
                        <a:t>Злучальнае слова ШТО; якое стаіць у форме ўскосных склонаў без прыназоўніка (ЧАГО, ЧАМУ, ЧЫМ) і з прыназоўнікамі (АД ЧАГО, АБ ЧЫМ)</a:t>
                      </a:r>
                      <a:endParaRPr lang="ru-RU" sz="16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У дзедавай хаце кватараваў начальнік чырвоных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камандзір батальёна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],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чым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дужа ганарыўся дзед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Талаш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388" marR="93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852634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lvl="0" algn="ctr"/>
            <a:r>
              <a:rPr lang="be-BY" b="1" dirty="0" smtClean="0">
                <a:solidFill>
                  <a:srgbClr val="00B050"/>
                </a:solidFill>
              </a:rPr>
              <a:t>Складаназалежныя  сказы </a:t>
            </a:r>
            <a:br>
              <a:rPr lang="be-BY" b="1" dirty="0" smtClean="0">
                <a:solidFill>
                  <a:srgbClr val="00B050"/>
                </a:solidFill>
              </a:rPr>
            </a:br>
            <a:r>
              <a:rPr lang="be-BY" b="1" dirty="0" smtClean="0">
                <a:solidFill>
                  <a:srgbClr val="00B050"/>
                </a:solidFill>
              </a:rPr>
              <a:t>з </a:t>
            </a:r>
            <a:r>
              <a:rPr lang="be-BY" b="1" dirty="0" smtClean="0">
                <a:solidFill>
                  <a:srgbClr val="FFC000"/>
                </a:solidFill>
              </a:rPr>
              <a:t>некалькімі даданымі  </a:t>
            </a:r>
            <a:r>
              <a:rPr lang="be-BY" b="1" dirty="0" smtClean="0">
                <a:solidFill>
                  <a:srgbClr val="00B050"/>
                </a:solidFill>
              </a:rPr>
              <a:t>часткамі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1643051"/>
            <a:ext cx="5357818" cy="52149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 СЗС можа быць не адна, а дзве і больш даданых частак, якія па-рознаму звязаны з галоўнай часткай і паміж сабой.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СЗС з некалькімі даданымі часткамі маюць тры разнавіднасці:</a:t>
            </a: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2400" dirty="0" smtClean="0">
                <a:cs typeface="Arial" pitchFamily="34" charset="0"/>
              </a:rPr>
              <a:t>1)</a:t>
            </a:r>
            <a:r>
              <a:rPr lang="be-BY" sz="2400" dirty="0" smtClean="0">
                <a:ea typeface="Times New Roman" pitchFamily="18" charset="0"/>
                <a:cs typeface="Arial" pitchFamily="34" charset="0"/>
              </a:rPr>
              <a:t> СЗС  з</a:t>
            </a:r>
            <a:r>
              <a:rPr lang="be-BY" sz="2400" b="1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be-BY" sz="24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паслядоўным </a:t>
            </a:r>
            <a:r>
              <a:rPr lang="be-BY" sz="2400" dirty="0" smtClean="0">
                <a:ea typeface="Times New Roman" pitchFamily="18" charset="0"/>
                <a:cs typeface="Arial" pitchFamily="34" charset="0"/>
              </a:rPr>
              <a:t>падпарадкаваннем </a:t>
            </a:r>
            <a:br>
              <a:rPr lang="be-BY" sz="2400" dirty="0" smtClean="0">
                <a:ea typeface="Times New Roman" pitchFamily="18" charset="0"/>
                <a:cs typeface="Arial" pitchFamily="34" charset="0"/>
              </a:rPr>
            </a:br>
            <a:r>
              <a:rPr lang="be-BY" sz="2400" dirty="0" smtClean="0">
                <a:ea typeface="Times New Roman" pitchFamily="18" charset="0"/>
                <a:cs typeface="Arial" pitchFamily="34" charset="0"/>
              </a:rPr>
              <a:t>даданых частак;</a:t>
            </a:r>
            <a:endParaRPr lang="be-BY" sz="2400" dirty="0" smtClean="0">
              <a:cs typeface="Arial" pitchFamily="34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be-BY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2)</a:t>
            </a:r>
            <a:r>
              <a:rPr lang="be-BY" sz="2400" dirty="0" smtClean="0"/>
              <a:t> СЗС з</a:t>
            </a:r>
            <a:r>
              <a:rPr lang="be-BY" sz="2400" b="1" dirty="0" smtClean="0"/>
              <a:t>  </a:t>
            </a:r>
            <a:r>
              <a:rPr lang="be-BY" sz="2400" b="1" dirty="0" smtClean="0">
                <a:solidFill>
                  <a:srgbClr val="00B050"/>
                </a:solidFill>
              </a:rPr>
              <a:t>сузалежным </a:t>
            </a:r>
            <a:r>
              <a:rPr lang="be-BY" sz="2400" dirty="0" smtClean="0"/>
              <a:t>падпарадкаваннем даданых частак;</a:t>
            </a:r>
            <a:endParaRPr kumimoji="0" lang="be-BY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indent="228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2400" dirty="0" smtClean="0">
                <a:cs typeface="Arial" pitchFamily="34" charset="0"/>
              </a:rPr>
              <a:t>3)</a:t>
            </a:r>
            <a:r>
              <a:rPr lang="be-BY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be-BY" sz="2400" dirty="0" smtClean="0">
                <a:ea typeface="Times New Roman" pitchFamily="18" charset="0"/>
                <a:cs typeface="Arial" pitchFamily="34" charset="0"/>
              </a:rPr>
              <a:t>СЗС  са </a:t>
            </a:r>
            <a:r>
              <a:rPr lang="be-BY" sz="24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змешаным </a:t>
            </a:r>
            <a:r>
              <a:rPr lang="be-BY" sz="2400" dirty="0" smtClean="0">
                <a:ea typeface="Times New Roman" pitchFamily="18" charset="0"/>
                <a:cs typeface="Arial" pitchFamily="34" charset="0"/>
              </a:rPr>
              <a:t>падпарадкаваннем </a:t>
            </a:r>
            <a:br>
              <a:rPr lang="be-BY" sz="2400" dirty="0" smtClean="0">
                <a:ea typeface="Times New Roman" pitchFamily="18" charset="0"/>
                <a:cs typeface="Arial" pitchFamily="34" charset="0"/>
              </a:rPr>
            </a:br>
            <a:r>
              <a:rPr lang="be-BY" sz="2400" dirty="0" smtClean="0">
                <a:ea typeface="Times New Roman" pitchFamily="18" charset="0"/>
                <a:cs typeface="Arial" pitchFamily="34" charset="0"/>
              </a:rPr>
              <a:t>даданых частак.</a:t>
            </a:r>
            <a:endParaRPr kumimoji="0" lang="be-BY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074" name="Picture 2" descr="C:\Users\Chajkova\Documents\1-3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4643434" y="2357437"/>
            <a:ext cx="5214949" cy="3786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001156" cy="128588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lvl="0" algn="ctr"/>
            <a: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СЗС  з </a:t>
            </a:r>
            <a:r>
              <a:rPr lang="be-BY" sz="3200" b="1" i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паслядоўным</a:t>
            </a:r>
            <a: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падпарадкаваннем </a:t>
            </a:r>
            <a:b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даданых частак</a:t>
            </a:r>
            <a:r>
              <a:rPr lang="be-BY" sz="3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be-BY" sz="3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endParaRPr lang="ru-RU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571612"/>
          <a:ext cx="9144000" cy="5557838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741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Першая даданая частка залежыць ад галоўнай, </a:t>
                      </a:r>
                      <a:endParaRPr lang="be-BY" sz="2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другая </a:t>
                      </a: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даданая – ад першай даданай і г. д.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2231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сказе [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 ўсе хаты разносілі вучні весткі аб тым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вось у такі вечар настаўнік запрашае жыхароў у школу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ён будзе гаварыць і чытаць</a:t>
                      </a: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be-BY" sz="2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першая даданая дапаўняльная частка залежыць ад галоўнай, другая даданая азначальная частка – ад першай даданай</a:t>
                      </a: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Схема сказа: </a:t>
                      </a: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[            ], (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што…</a:t>
                      </a: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), (</a:t>
                      </a:r>
                      <a:r>
                        <a:rPr lang="be-BY" sz="2400" i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24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… ).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259365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400" dirty="0">
                          <a:latin typeface="Times New Roman"/>
                          <a:ea typeface="Times New Roman"/>
                          <a:cs typeface="Times New Roman"/>
                        </a:rPr>
                        <a:t>Пры паслядоўным падпарадкаванні адна даданая частка можа стаяць у сярэдзіне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другой 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  <a:cs typeface="Times New Roman"/>
                        </a:rPr>
                        <a:t>Народная мудрасць гаворыць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],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400" b="1" i="1" dirty="0" smtClean="0">
                          <a:latin typeface="+mn-lt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  <a:cs typeface="Times New Roman"/>
                        </a:rPr>
                        <a:t> чалавек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2400" b="1" i="1" dirty="0" smtClean="0">
                          <a:latin typeface="+mn-lt"/>
                          <a:ea typeface="Times New Roman"/>
                          <a:cs typeface="Times New Roman"/>
                        </a:rPr>
                        <a:t>які 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  <a:cs typeface="Times New Roman"/>
                        </a:rPr>
                        <a:t>дзе-небудзь пасадзіў дрэўца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  <a:cs typeface="Times New Roman"/>
                        </a:rPr>
                        <a:t>, ніколі не пакіне думкамі той мясціны…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).</a:t>
                      </a:r>
                      <a:r>
                        <a:rPr lang="be-BY" sz="2400" i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400" i="0" dirty="0" smtClean="0">
                          <a:latin typeface="+mn-lt"/>
                          <a:ea typeface="Times New Roman"/>
                          <a:cs typeface="Times New Roman"/>
                        </a:rPr>
                        <a:t>Схема сказа: 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[            ], (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 …, (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  <a:cs typeface="Times New Roman"/>
                        </a:rPr>
                        <a:t>як</a:t>
                      </a:r>
                      <a:r>
                        <a:rPr lang="be-BY" sz="2400" dirty="0" smtClean="0">
                          <a:latin typeface="+mn-lt"/>
                          <a:ea typeface="Times New Roman"/>
                          <a:cs typeface="Times New Roman"/>
                        </a:rPr>
                        <a:t>і … ), ...).</a:t>
                      </a:r>
                      <a:endParaRPr lang="ru-RU" sz="24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42876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СЗС  са </a:t>
            </a:r>
            <a:r>
              <a:rPr lang="be-BY" b="1" i="1" dirty="0" smtClean="0">
                <a:solidFill>
                  <a:srgbClr val="FFC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змешаным</a:t>
            </a:r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падпарадкаваннем </a:t>
            </a:r>
            <a:b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даданых частак</a:t>
            </a:r>
            <a:endParaRPr lang="ru-RU" b="1" dirty="0">
              <a:solidFill>
                <a:srgbClr val="00B05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785926"/>
          <a:ext cx="9144000" cy="5072074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1799170"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Паміж часткамі СЗС з некалькімі даданымі часткамі можа быць і </a:t>
                      </a:r>
                      <a:r>
                        <a:rPr lang="be-BY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сузалежнае, </a:t>
                      </a:r>
                      <a:r>
                        <a:rPr lang="be-BY" sz="3200" dirty="0">
                          <a:latin typeface="Times New Roman"/>
                          <a:ea typeface="Times New Roman"/>
                          <a:cs typeface="Times New Roman"/>
                        </a:rPr>
                        <a:t>і паслядоўнае падпарадкаванне </a:t>
                      </a:r>
                      <a:r>
                        <a:rPr lang="be-BY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адначасова: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2729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 мы хочам, каб нашу мову любілі і паважалі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дык давайце гаварыць і пісаць на ёй так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],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 усім было хораша і зайздросна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 кожнае слоўка зіхацела і пералівалася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be-BY" sz="3200" b="0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3200" b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Схема 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сказа: (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…), [        ], (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 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… ), (</a:t>
                      </a:r>
                      <a:r>
                        <a:rPr lang="be-BY" sz="3200" b="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32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…  ).</a:t>
                      </a:r>
                      <a:endParaRPr lang="ru-RU" sz="3200" b="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819" marR="66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14300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b="1" i="1" dirty="0" smtClean="0"/>
              <a:t/>
            </a:r>
            <a:br>
              <a:rPr lang="be-BY" b="1" i="1" dirty="0" smtClean="0"/>
            </a:br>
            <a:r>
              <a:rPr lang="be-BY" b="1" i="1" dirty="0" smtClean="0"/>
              <a:t> </a:t>
            </a:r>
            <a:r>
              <a:rPr lang="be-BY" b="1" dirty="0" smtClean="0">
                <a:solidFill>
                  <a:srgbClr val="00B050"/>
                </a:solidFill>
              </a:rPr>
              <a:t>СЗС з  </a:t>
            </a:r>
            <a:r>
              <a:rPr lang="be-BY" b="1" i="1" dirty="0" smtClean="0">
                <a:solidFill>
                  <a:srgbClr val="FFC000"/>
                </a:solidFill>
              </a:rPr>
              <a:t>сузалежным</a:t>
            </a:r>
            <a:r>
              <a:rPr lang="be-BY" b="1" dirty="0" smtClean="0">
                <a:solidFill>
                  <a:srgbClr val="00B050"/>
                </a:solidFill>
              </a:rPr>
              <a:t> падпарадкаваннем даданых частак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643049"/>
          <a:ext cx="9144000" cy="5214951"/>
        </p:xfrm>
        <a:graphic>
          <a:graphicData uri="http://schemas.openxmlformats.org/drawingml/2006/table">
            <a:tbl>
              <a:tblPr/>
              <a:tblGrid>
                <a:gridCol w="4571537"/>
                <a:gridCol w="4572463"/>
              </a:tblGrid>
              <a:tr h="313170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пры якім кожная даданая частка залежыць ад агульнай галоўнай часткі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6964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У сказе 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Хай будуць сцежкі невядомы і гору, і бядзе ў той дом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мы завём бацькоўскім домам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хатай матчынай завём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 абедзве даданыя азначальныя часткі залежаць ад галоўнай.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Схема сказа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[           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], (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што…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  ), (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што …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  ).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232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сказах з сузалежным падпарадкаваннем даданыя часткі могуць быць 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аднародныя </a:t>
                      </a:r>
                      <a:r>
                        <a:rPr lang="be-BY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</a:t>
                      </a:r>
                      <a:r>
                        <a:rPr lang="be-BY" sz="1600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неаднародныя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2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Аднародныя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даданыя часткі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Неаднародныя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даданыя часткі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5446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паясняюць у галоўнай адзін член сказа або аднародныя члены сказа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паясняюць у галоўнай частцы розныя члены сказа або адзін член сказа, але ў розных адносінах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723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адказваюць на адно пытанне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адказваюць на розныя пытанні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723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адносяцца да аднаго тыпу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адносяцца да розных відаў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16339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 хочам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 нашай планеце заўсёды дружылі шчаслівыя дзеці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змоўклі сірэны, зеніткі і танкі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 дзецям спявалі ўначы калыханкі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добрыя людзі на вольнай зямлі ў міры жылі і дзяцей бераглі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r>
                        <a:rPr lang="be-BY" sz="16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Схема сказа [          ], (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… ), (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…  ), (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… ).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Пакуль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мы размаўлялі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ішоў дождж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неўзабаве ператварыўся ў лівень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).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Схема сказа (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Пакуль…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),  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       ],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 …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16964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Даданыя часткі могуць звязвацца паміж сабой злучнікамі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і, ці, або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(злучнік ці злучальнае слова перад другой і наступнай даданымі часткамі можа апускацца): 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Я люблю пазіраць туды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шумяць каласамі шырокія нівы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або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рассцілаюцца бясконцыя зялёныя лугі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474" marR="534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WordArt 1"/>
          <p:cNvSpPr>
            <a:spLocks noChangeArrowheads="1" noChangeShapeType="1" noTextEdit="1"/>
          </p:cNvSpPr>
          <p:nvPr/>
        </p:nvSpPr>
        <p:spPr bwMode="auto">
          <a:xfrm>
            <a:off x="0" y="428604"/>
            <a:ext cx="9144000" cy="207170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fromWordArt="1">
            <a:prstTxWarp prst="textTriangle">
              <a:avLst>
                <a:gd name="adj" fmla="val 51481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/>
            <a:r>
              <a:rPr lang="ru-RU" sz="7200" kern="10" spc="0" dirty="0" smtClean="0">
                <a:ln w="9525">
                  <a:round/>
                  <a:headEnd/>
                  <a:tailEnd/>
                </a:ln>
                <a:solidFill>
                  <a:srgbClr val="00B050"/>
                </a:solidFill>
                <a:effectLst/>
                <a:latin typeface="Times New Roman"/>
                <a:cs typeface="Times New Roman"/>
              </a:rPr>
              <a:t>ПЛАН</a:t>
            </a:r>
            <a:endParaRPr lang="ru-RU" sz="7200" kern="10" spc="0" dirty="0">
              <a:ln w="9525">
                <a:round/>
                <a:headEnd/>
                <a:tailEnd/>
              </a:ln>
              <a:solidFill>
                <a:srgbClr val="00B05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500306"/>
            <a:ext cx="9144000" cy="440120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be-BY" sz="20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Агульнае паняцце складаназалежных сказаў.</a:t>
            </a:r>
          </a:p>
          <a:p>
            <a:pPr marL="342900" indent="-342900">
              <a:buAutoNum type="arabicPeriod"/>
            </a:pPr>
            <a:r>
              <a:rPr lang="be-BY" sz="20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Тыпы даданых частак у складаназалежных сказах.</a:t>
            </a:r>
          </a:p>
          <a:p>
            <a:pPr marL="342900" indent="-342900">
              <a:buAutoNum type="arabicPeriod"/>
            </a:pPr>
            <a:endParaRPr lang="be-BY" sz="2000" b="1" dirty="0" smtClean="0">
              <a:solidFill>
                <a:srgbClr val="00B050"/>
              </a:solidFill>
              <a:ea typeface="Times New Roman" pitchFamily="18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be-BY" sz="20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Складаназалежныя сказы з некалькімі даданымі частамі:</a:t>
            </a:r>
          </a:p>
          <a:p>
            <a:pPr marL="342900" indent="-342900"/>
            <a:r>
              <a:rPr lang="be-BY" sz="20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		а)</a:t>
            </a:r>
            <a:r>
              <a:rPr lang="be-BY" sz="2000" b="1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be-BY" sz="20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СЗС  з паслядоўным падпарадкаваннем;</a:t>
            </a:r>
          </a:p>
          <a:p>
            <a:pPr marL="342900" indent="-342900"/>
            <a:r>
              <a:rPr lang="be-BY" sz="20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		б)</a:t>
            </a:r>
            <a:r>
              <a:rPr lang="be-BY" sz="2000" b="1" dirty="0" smtClean="0">
                <a:solidFill>
                  <a:srgbClr val="00B050"/>
                </a:solidFill>
              </a:rPr>
              <a:t> СЗС з  сузалежным падпарадкаваннем;</a:t>
            </a:r>
            <a:endParaRPr lang="be-BY" sz="2000" b="1" dirty="0" smtClean="0">
              <a:solidFill>
                <a:srgbClr val="00B050"/>
              </a:solidFill>
              <a:ea typeface="Times New Roman" pitchFamily="18" charset="0"/>
              <a:cs typeface="Arial" pitchFamily="34" charset="0"/>
            </a:endParaRPr>
          </a:p>
          <a:p>
            <a:pPr marL="342900" indent="-342900"/>
            <a:r>
              <a:rPr lang="be-BY" sz="20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		в) СЗС  са змешаным падпарадкаваннем.</a:t>
            </a:r>
          </a:p>
          <a:p>
            <a:pPr marL="342900" indent="-342900"/>
            <a:endParaRPr lang="be-BY" sz="2000" b="1" dirty="0" smtClean="0">
              <a:solidFill>
                <a:srgbClr val="00B050"/>
              </a:solidFill>
              <a:ea typeface="Times New Roman" pitchFamily="18" charset="0"/>
              <a:cs typeface="Arial" pitchFamily="34" charset="0"/>
            </a:endParaRPr>
          </a:p>
          <a:p>
            <a:pPr marL="342900" indent="-342900"/>
            <a:r>
              <a:rPr lang="be-BY" sz="2000" b="1" dirty="0" smtClean="0">
                <a:solidFill>
                  <a:srgbClr val="00B050"/>
                </a:solidFill>
                <a:ea typeface="Times New Roman" pitchFamily="18" charset="0"/>
                <a:cs typeface="Arial" pitchFamily="34" charset="0"/>
              </a:rPr>
              <a:t>4. Знакі прыпынку ў складаназалежных сказах:</a:t>
            </a:r>
          </a:p>
          <a:p>
            <a:pPr marL="342900" indent="-342900"/>
            <a:r>
              <a:rPr lang="be-BY" sz="2000" b="1" dirty="0" smtClean="0">
                <a:solidFill>
                  <a:srgbClr val="00B050"/>
                </a:solidFill>
                <a:cs typeface="Arial" pitchFamily="34" charset="0"/>
              </a:rPr>
              <a:t>		а) коска;</a:t>
            </a:r>
          </a:p>
          <a:p>
            <a:pPr marL="342900" indent="-342900"/>
            <a:r>
              <a:rPr lang="be-BY" sz="2000" b="1" dirty="0" smtClean="0">
                <a:solidFill>
                  <a:srgbClr val="00B050"/>
                </a:solidFill>
                <a:cs typeface="Arial" pitchFamily="34" charset="0"/>
              </a:rPr>
              <a:t>		б) кропка з коскай;</a:t>
            </a:r>
          </a:p>
          <a:p>
            <a:pPr marL="342900" indent="-342900"/>
            <a:r>
              <a:rPr lang="be-BY" sz="2000" b="1" dirty="0" smtClean="0">
                <a:solidFill>
                  <a:srgbClr val="00B050"/>
                </a:solidFill>
                <a:cs typeface="Arial" pitchFamily="34" charset="0"/>
              </a:rPr>
              <a:t>		в) працяжнік;</a:t>
            </a:r>
          </a:p>
          <a:p>
            <a:pPr marL="342900" indent="-342900"/>
            <a:r>
              <a:rPr lang="be-BY" sz="2000" b="1" dirty="0" smtClean="0">
                <a:solidFill>
                  <a:srgbClr val="00B050"/>
                </a:solidFill>
                <a:cs typeface="Arial" pitchFamily="34" charset="0"/>
              </a:rPr>
              <a:t>		г) коска з працяжнікам;</a:t>
            </a:r>
          </a:p>
          <a:p>
            <a:pPr marL="342900" indent="-342900"/>
            <a:r>
              <a:rPr lang="be-BY" sz="2000" b="1" dirty="0" smtClean="0">
                <a:solidFill>
                  <a:srgbClr val="00B050"/>
                </a:solidFill>
                <a:cs typeface="Arial" pitchFamily="34" charset="0"/>
              </a:rPr>
              <a:t>		г) двукроп’е.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Chajkova\Documents\adc2ce3e09bf4e71dd931da67f433b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4113" y="4071942"/>
            <a:ext cx="3289887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be-BY" sz="3200" b="1" dirty="0" smtClean="0">
                <a:solidFill>
                  <a:srgbClr val="00B050"/>
                </a:solidFill>
              </a:rPr>
              <a:t/>
            </a:r>
            <a:br>
              <a:rPr lang="be-BY" sz="3200" b="1" dirty="0" smtClean="0">
                <a:solidFill>
                  <a:srgbClr val="00B050"/>
                </a:solidFill>
              </a:rPr>
            </a:br>
            <a:r>
              <a:rPr lang="be-BY" sz="3000" b="1" dirty="0" smtClean="0">
                <a:solidFill>
                  <a:srgbClr val="00B050"/>
                </a:solidFill>
              </a:rPr>
              <a:t>Знакі прыпынку ў складаназалежных сказах </a:t>
            </a:r>
            <a:r>
              <a:rPr lang="be-BY" sz="3200" b="1" dirty="0" smtClean="0">
                <a:solidFill>
                  <a:srgbClr val="00B050"/>
                </a:solidFill>
              </a:rPr>
              <a:t/>
            </a:r>
            <a:br>
              <a:rPr lang="be-BY" sz="3200" b="1" dirty="0" smtClean="0">
                <a:solidFill>
                  <a:srgbClr val="00B050"/>
                </a:solidFill>
              </a:rPr>
            </a:br>
            <a:r>
              <a:rPr lang="be-BY" sz="2800" b="1" dirty="0" smtClean="0">
                <a:solidFill>
                  <a:srgbClr val="FFC000"/>
                </a:solidFill>
              </a:rPr>
              <a:t>а) коска</a:t>
            </a:r>
            <a:endParaRPr lang="ru-RU" sz="28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428736"/>
          <a:ext cx="9072595" cy="5677098"/>
        </p:xfrm>
        <a:graphic>
          <a:graphicData uri="http://schemas.openxmlformats.org/drawingml/2006/table">
            <a:tbl>
              <a:tblPr/>
              <a:tblGrid>
                <a:gridCol w="1757798"/>
                <a:gridCol w="3558393"/>
                <a:gridCol w="3756404"/>
              </a:tblGrid>
              <a:tr h="250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Графічныя схемы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Умовы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Прыклады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3821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складаназалежных  сказах </a:t>
                      </a:r>
                      <a:r>
                        <a:rPr lang="be-BY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 адной</a:t>
                      </a:r>
                      <a:r>
                        <a:rPr lang="be-BY" sz="2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даданай часткай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08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        ],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...  ).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 частка размешчана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пасля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галоўнай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Злаваць чыноўнік пачынае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дзядька вытрыманасць мае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(Я. Колас)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252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         ],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асабліва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...  ).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калі перад падпарадкавальным злучнікам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стаяць словы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асабліва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 нават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 столькі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то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коска ставіцца не перад злучнікам, а перад гэтымі словамі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Тут зусім ціха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  <a:cs typeface="Times New Roman"/>
                        </a:rPr>
                        <a:t>асабліва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калі сцямнее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Першае каханне родніць людзей на ўсё жыццё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i="1" u="sng" dirty="0">
                          <a:latin typeface="Times New Roman"/>
                          <a:ea typeface="Times New Roman"/>
                          <a:cs typeface="Times New Roman"/>
                        </a:rPr>
                        <a:t>нават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калі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іх разлучыў лёс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00818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Даданая частка, якая складаецца толькі з адной акалічнасці ці дапаўнення, коскай не аддзяляецца: [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Аднакласнікі раз’ехаліся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хто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куды</a:t>
                      </a:r>
                      <a:r>
                        <a:rPr lang="be-BY" sz="16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kumimoji="0" lang="be-BY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e-BY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kumimoji="0" lang="be-BY" sz="1600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Пабегла зіма наўцёкі і не сказала</a:t>
                      </a:r>
                      <a:r>
                        <a:rPr kumimoji="0" lang="be-BY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kumimoji="0" lang="be-BY" sz="1600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e-BY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be-BY" sz="1600" b="1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куды</a:t>
                      </a:r>
                      <a:r>
                        <a:rPr kumimoji="0" lang="be-BY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kumimoji="0" lang="be-BY" sz="1600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be-BY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kumimoji="0" lang="be-BY" sz="1600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Назбіраў сусед поўны кошык баравікоў і не сказаў</a:t>
                      </a:r>
                      <a:r>
                        <a:rPr kumimoji="0" lang="be-BY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kumimoji="0" lang="be-BY" sz="1600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e-BY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be-BY" sz="1600" b="1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дзе</a:t>
                      </a:r>
                      <a:r>
                        <a:rPr kumimoji="0" lang="be-BY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kumimoji="0" lang="be-BY" sz="1600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520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be-BY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 ...,   (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дзе...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), ...  ].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 частка размешчана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ў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сярэдзіне галоўнай 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(выдзяляецца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коскамі з абодвух бакоў)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Жыта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якое шумела навокал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вецер хістаў у бакі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Там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еднасці і згоды няма ў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людзей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праца іхняя заўсёды марна прападзе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008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Раз.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..), 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[ </a:t>
                      </a:r>
                      <a:r>
                        <a:rPr lang="ru-RU" sz="1600" i="1" dirty="0" err="1">
                          <a:latin typeface="Times New Roman"/>
                          <a:ea typeface="Times New Roman"/>
                          <a:cs typeface="Times New Roman"/>
                        </a:rPr>
                        <a:t>дык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даданая частка размешчана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перад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галоўнай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Раз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хмары ходзяць над зямлёй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дык хутка дождж пачнецца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751227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6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Коска не ставіцца, калі паміж галоўнай і даданай часткамі (перад падпарадкавальным злучнікам) знаходзіцца ўзмацняльная часціца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або адмоўная часціца 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[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Трэба думаць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 як сустрэць вясну</a:t>
                      </a:r>
                      <a:r>
                        <a:rPr lang="be-BY" sz="16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r>
                        <a:rPr lang="be-BY" sz="16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220" marR="562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00013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3200" b="1" dirty="0" smtClean="0">
                <a:solidFill>
                  <a:srgbClr val="00B050"/>
                </a:solidFill>
              </a:rPr>
              <a:t>Знакі прыпынку ў складаназалежных сказах</a:t>
            </a:r>
            <a:r>
              <a:rPr lang="be-BY" sz="3200" dirty="0" smtClean="0"/>
              <a:t/>
            </a:r>
            <a:br>
              <a:rPr lang="be-BY" sz="3200" dirty="0" smtClean="0"/>
            </a:br>
            <a:r>
              <a:rPr lang="be-BY" sz="3200" b="1" dirty="0" smtClean="0">
                <a:solidFill>
                  <a:srgbClr val="FFC000"/>
                </a:solidFill>
              </a:rPr>
              <a:t>а) коска  </a:t>
            </a:r>
            <a:r>
              <a:rPr lang="be-BY" sz="2200" b="1" dirty="0" smtClean="0">
                <a:solidFill>
                  <a:schemeClr val="accent1">
                    <a:lumMod val="75000"/>
                  </a:schemeClr>
                </a:solidFill>
              </a:rPr>
              <a:t>(працяг)</a:t>
            </a: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428736"/>
          <a:ext cx="9143998" cy="5429264"/>
        </p:xfrm>
        <a:graphic>
          <a:graphicData uri="http://schemas.openxmlformats.org/drawingml/2006/table">
            <a:tbl>
              <a:tblPr/>
              <a:tblGrid>
                <a:gridCol w="2138516"/>
                <a:gridCol w="3539612"/>
                <a:gridCol w="3465870"/>
              </a:tblGrid>
              <a:tr h="55010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складаназалежных  сказах</a:t>
                      </a:r>
                      <a:r>
                        <a:rPr lang="be-BY" sz="2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 некалькімі </a:t>
                      </a:r>
                      <a:r>
                        <a:rPr lang="be-BY" sz="2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даданымі часткамі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30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    ],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16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.. ), (</a:t>
                      </a: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паміж аднароднымі даданымі часткамі, злучаных  без дапамогі злучніка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згодна з правіламі раздзялення аднародных членаў сказа)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Я люблю пазіраць туды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шумяць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каласамі шырокія нівы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расцілаюцца бясконцыя зялёныя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лугі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810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 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],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.. ) і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...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паміж аднароднымі даданымі часткамі, злучаных  з дапамогай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злучніка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ды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= 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згодна з правіламі раздзялення аднародных членаў сказа)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Заспявай песню гэтак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далёка паплыла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ды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сэрцу засмучонаму яна ўцеху прынясла!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692263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Коска не ставіцца паміж дзвюма аднароднымі часткамі, звязанымі адзіночным злучнікам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ды </a:t>
                      </a: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 і</a:t>
                      </a:r>
                      <a:r>
                        <a:rPr lang="be-BY" sz="1400" i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або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ці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 другой даданай частцы падпарадкавальны злучнік прапушчаны (але ён падразумеваецца):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 люблю часіну навальніцы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б’е пярун па ўсіх ладах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(….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злуюцца ў хмарах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бліскавіцы, кроплі асыпаючы на дах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30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be-BY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[    ], 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, 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...  ), ...).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Паміж двума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падпарадкавальнымі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злучнікамі, калі пропуск даданай часткі, </a:t>
                      </a:r>
                      <a:endParaRPr lang="be-BY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якая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пачынаецца другім злучнікам не парушае структуру астатняй часткі сказа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Чалавек пазіраў туды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дзе,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калі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гаварыць праўду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b="1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ён пражыў добрую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палову свайго жыцця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b="0" i="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923016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Заўвага!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Але калі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пропуск даданай часткі, якая пачынаецца другім злучнікам парушае структуру сказа, патрабуе яе перабудовы (у такіх выпадках ужываюцца парныя злучнікі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калі...то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калі...дык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 коска паміж двума падпарадкавальнымі злучнікамі не ставіцца: [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Васіль адчуў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ўпадзе ў снег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ўжо не ўстане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Правяраем: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Васіль 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адчуў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b="1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  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ўжо не 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ўстане</a:t>
                      </a:r>
                      <a:r>
                        <a:rPr lang="be-BY" sz="1400" i="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6767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Усё пакінуць след павінна, бо, як пачаўся белы свет, прамень, пясчынка  і расінка, нязменна пакідаюць </a:t>
                      </a:r>
                      <a:r>
                        <a:rPr lang="be-BY" sz="14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след.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8110" marR="48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42876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3600" b="1" dirty="0" smtClean="0">
                <a:solidFill>
                  <a:srgbClr val="00B050"/>
                </a:solidFill>
              </a:rPr>
              <a:t>Знакі прыпынку </a:t>
            </a:r>
            <a:br>
              <a:rPr lang="be-BY" sz="3600" b="1" dirty="0" smtClean="0">
                <a:solidFill>
                  <a:srgbClr val="00B050"/>
                </a:solidFill>
              </a:rPr>
            </a:br>
            <a:r>
              <a:rPr lang="be-BY" sz="3600" b="1" dirty="0" smtClean="0">
                <a:solidFill>
                  <a:srgbClr val="00B050"/>
                </a:solidFill>
              </a:rPr>
              <a:t>ў складаназалежных сказах</a:t>
            </a:r>
            <a:br>
              <a:rPr lang="be-BY" sz="3600" b="1" dirty="0" smtClean="0">
                <a:solidFill>
                  <a:srgbClr val="00B050"/>
                </a:solidFill>
              </a:rPr>
            </a:br>
            <a:r>
              <a:rPr lang="be-BY" sz="3100" b="1" dirty="0" smtClean="0">
                <a:solidFill>
                  <a:srgbClr val="FFC000"/>
                </a:solidFill>
              </a:rPr>
              <a:t>б) кропка з коскай</a:t>
            </a:r>
            <a:endParaRPr lang="ru-RU" sz="3100" b="1" dirty="0">
              <a:solidFill>
                <a:srgbClr val="FFC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1857364"/>
          <a:ext cx="8786874" cy="4459720"/>
        </p:xfrm>
        <a:graphic>
          <a:graphicData uri="http://schemas.openxmlformats.org/drawingml/2006/table">
            <a:tbl>
              <a:tblPr/>
              <a:tblGrid>
                <a:gridCol w="2194932"/>
                <a:gridCol w="2783264"/>
                <a:gridCol w="3808678"/>
              </a:tblGrid>
              <a:tr h="56355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Кропка з коскай </a:t>
                      </a:r>
                      <a:r>
                        <a:rPr lang="be-BY" sz="28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паміж даданымі часткамі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61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b="1" dirty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[       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],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(...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О,  О... 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);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…,/-.-.-.-/,...).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*даданыя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часткі </a:t>
                      </a:r>
                      <a:endParaRPr lang="be-BY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развітыя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іншы раз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са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сваімі знакамі прыпынку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);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*паміж імі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аслаблена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сувязь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*яны могуць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аб’ядноўвацца 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ў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групы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Многа слаўненькіх куточкаў ёсць у нашым краі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дзе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пад гоман ручаёчкаў, пад шум дрэў у гаі рой журботных дум пакінеш, змучаны з дарогі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дзе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прыемна ветрык млее, збажыну калыша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</a:rPr>
                        <a:t>;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дзе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пакоем-згодай вее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дзе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ўсё шчасцем дыша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07157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be-BY" sz="3000" b="1" dirty="0" smtClean="0">
                <a:solidFill>
                  <a:srgbClr val="00B050"/>
                </a:solidFill>
              </a:rPr>
              <a:t>Знакі прыпынку ў складаназалежных сказах</a:t>
            </a:r>
            <a:r>
              <a:rPr lang="be-BY" sz="3200" dirty="0" smtClean="0"/>
              <a:t/>
            </a:r>
            <a:br>
              <a:rPr lang="be-BY" sz="3200" dirty="0" smtClean="0"/>
            </a:br>
            <a:r>
              <a:rPr lang="be-BY" sz="2800" b="1" dirty="0" smtClean="0">
                <a:solidFill>
                  <a:srgbClr val="FFC000"/>
                </a:solidFill>
              </a:rPr>
              <a:t>в) працяжнік</a:t>
            </a:r>
            <a:endParaRPr lang="ru-RU" sz="28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571612"/>
          <a:ext cx="9144000" cy="5286388"/>
        </p:xfrm>
        <a:graphic>
          <a:graphicData uri="http://schemas.openxmlformats.org/drawingml/2006/table">
            <a:tbl>
              <a:tblPr/>
              <a:tblGrid>
                <a:gridCol w="3991410"/>
                <a:gridCol w="5152590"/>
              </a:tblGrid>
              <a:tr h="43690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Працяжнік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9484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даданая частка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28600" algn="l"/>
                        </a:tabLs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размешчана перад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28600" algn="l"/>
                        </a:tabLs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галоўнай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 даданая </a:t>
                      </a: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частка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лагічна 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выдзяляецца </a:t>
                      </a:r>
                      <a:endParaRPr lang="be-BY" sz="28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ў 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сказе; 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179070" algn="l"/>
                        </a:tabLst>
                      </a:pP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даданая частка  </a:t>
                      </a:r>
                      <a:endParaRPr lang="be-BY" sz="28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не 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адносіцца </a:t>
                      </a:r>
                      <a:endParaRPr lang="be-BY" sz="28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да 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ўказальных </a:t>
                      </a: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слоў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галоўнай часткі (</a:t>
                      </a:r>
                      <a:r>
                        <a:rPr lang="be-BY" sz="2800" b="1" i="1" dirty="0">
                          <a:latin typeface="Times New Roman"/>
                          <a:ea typeface="Times New Roman"/>
                        </a:rPr>
                        <a:t>той</a:t>
                      </a:r>
                      <a:r>
                        <a:rPr lang="be-BY" sz="2800" b="0" i="0" dirty="0" smtClean="0">
                          <a:latin typeface="Times New Roman"/>
                          <a:ea typeface="Times New Roman"/>
                        </a:rPr>
                        <a:t>,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179070" algn="l"/>
                        </a:tabLst>
                      </a:pPr>
                      <a:r>
                        <a:rPr lang="be-BY" sz="2800" b="1" i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800" b="1" i="1" dirty="0">
                          <a:latin typeface="Times New Roman"/>
                          <a:ea typeface="Times New Roman"/>
                        </a:rPr>
                        <a:t>гэты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 і інш.)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800" b="1" i="1" dirty="0">
                          <a:latin typeface="Times New Roman"/>
                          <a:ea typeface="Times New Roman"/>
                        </a:rPr>
                        <a:t>Хто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ў грыбы хадзіў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 –– 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ведае іх смак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800" b="1" i="1" dirty="0">
                          <a:latin typeface="Times New Roman"/>
                          <a:ea typeface="Times New Roman"/>
                        </a:rPr>
                        <a:t>Дзе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былі непраходныя балоты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–"/>
                      </a:pP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каласіцца высокая пшаніца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800" b="1" i="1" dirty="0">
                          <a:latin typeface="Times New Roman"/>
                          <a:ea typeface="Times New Roman"/>
                        </a:rPr>
                        <a:t>Хто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займаецца спортам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 –– 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ведае ўсе цяжкасці гэтага віду заняткаў</a:t>
                      </a:r>
                      <a:r>
                        <a:rPr lang="be-BY" sz="2800" dirty="0" smtClean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be-BY" sz="2800" i="0" dirty="0" smtClean="0">
                          <a:latin typeface="Times New Roman"/>
                          <a:ea typeface="Times New Roman"/>
                        </a:rPr>
                        <a:t>Параўнайце:</a:t>
                      </a:r>
                      <a:r>
                        <a:rPr lang="be-BY" sz="2800" i="1" dirty="0" smtClean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800" b="1" i="1" dirty="0">
                          <a:latin typeface="Times New Roman"/>
                          <a:ea typeface="Times New Roman"/>
                        </a:rPr>
                        <a:t>Хто 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займаецца спортам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той ведае ўсе цяжкасці гэтага віду заняткаў</a:t>
                      </a:r>
                      <a:r>
                        <a:rPr lang="be-BY" sz="2800" dirty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800" i="1" dirty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50019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3300" b="1" dirty="0" smtClean="0">
                <a:solidFill>
                  <a:srgbClr val="00B050"/>
                </a:solidFill>
              </a:rPr>
              <a:t>Знакі прыпынку ў складаназалежных сказах</a:t>
            </a:r>
            <a:r>
              <a:rPr lang="be-BY" dirty="0" smtClean="0"/>
              <a:t/>
            </a:r>
            <a:br>
              <a:rPr lang="be-BY" dirty="0" smtClean="0"/>
            </a:br>
            <a:r>
              <a:rPr lang="be-BY" sz="3100" b="1" dirty="0" smtClean="0">
                <a:solidFill>
                  <a:srgbClr val="FFC000"/>
                </a:solidFill>
              </a:rPr>
              <a:t>г) коска з працяжнікам</a:t>
            </a:r>
            <a:endParaRPr lang="ru-RU" sz="31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928802"/>
          <a:ext cx="9144000" cy="5113169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48020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r>
                        <a:rPr lang="be-BY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оска</a:t>
                      </a: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800" b="1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</a:t>
                      </a:r>
                      <a:r>
                        <a:rPr lang="ru-RU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800" b="1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працяжн</a:t>
                      </a:r>
                      <a:r>
                        <a:rPr lang="be-BY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2800" b="1" i="1" dirty="0" err="1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кам</a:t>
                      </a:r>
                      <a:endParaRPr lang="ru-RU" sz="2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48989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  <a:tabLst>
                          <a:tab pos="228600" algn="l"/>
                        </a:tabLst>
                      </a:pP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даданая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частка размешчана перад галоўнай або ў сярэдзіне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яе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28600" algn="l"/>
                          <a:tab pos="457200" algn="l"/>
                        </a:tabLst>
                      </a:pPr>
                      <a:endParaRPr lang="be-BY" sz="1800" dirty="0" smtClean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галоўная або даданыя часткі з’яўляюцца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развітымі і маюць </a:t>
                      </a:r>
                      <a:r>
                        <a:rPr lang="be-BY" sz="1800" dirty="0">
                          <a:latin typeface="Times New Roman"/>
                          <a:ea typeface="Times New Roman"/>
                        </a:rPr>
                        <a:t>свае </a:t>
                      </a:r>
                      <a:r>
                        <a:rPr lang="be-BY" sz="1800" dirty="0" smtClean="0">
                          <a:latin typeface="Times New Roman"/>
                          <a:ea typeface="Times New Roman"/>
                        </a:rPr>
                        <a:t>знакі прыпынку.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be-BY" sz="1800" i="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0" dirty="0" smtClean="0"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be-BY" sz="1800" b="1" i="1" dirty="0" smtClean="0">
                          <a:latin typeface="+mn-lt"/>
                          <a:ea typeface="Times New Roman"/>
                        </a:rPr>
                        <a:t>Калі 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душою молад ты</a:t>
                      </a:r>
                      <a:r>
                        <a:rPr lang="be-BY" sz="1800" i="0" dirty="0" smtClean="0">
                          <a:latin typeface="+mn-lt"/>
                          <a:ea typeface="Times New Roman"/>
                        </a:rPr>
                        <a:t>)</a:t>
                      </a:r>
                      <a:r>
                        <a:rPr lang="be-BY" sz="1800" b="1" i="0" dirty="0" smtClean="0">
                          <a:latin typeface="+mn-lt"/>
                          <a:ea typeface="Times New Roman"/>
                        </a:rPr>
                        <a:t>, 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–– </a:t>
                      </a:r>
                      <a:r>
                        <a:rPr lang="be-BY" sz="1800" i="0" dirty="0" smtClean="0">
                          <a:latin typeface="+mn-lt"/>
                          <a:ea typeface="Times New Roman"/>
                        </a:rPr>
                        <a:t>[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хутчэй да нас прымкні</a:t>
                      </a:r>
                      <a:r>
                        <a:rPr lang="be-BY" sz="1800" i="0" dirty="0" smtClean="0">
                          <a:latin typeface="+mn-lt"/>
                          <a:ea typeface="Times New Roman"/>
                        </a:rPr>
                        <a:t>].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i="1" dirty="0" smtClean="0">
                        <a:latin typeface="+mn-lt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i="0" dirty="0" smtClean="0">
                          <a:latin typeface="+mn-lt"/>
                          <a:ea typeface="Times New Roman"/>
                        </a:rPr>
                        <a:t>[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На нівы, рыжыя папары, </a:t>
                      </a:r>
                      <a:r>
                        <a:rPr lang="be-BY" sz="1800" i="0" dirty="0" smtClean="0"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be-BY" sz="1800" b="1" i="1" dirty="0" smtClean="0">
                          <a:latin typeface="+mn-lt"/>
                          <a:ea typeface="Times New Roman"/>
                        </a:rPr>
                        <a:t>дзе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 дыша сонцам сухавей</a:t>
                      </a:r>
                      <a:r>
                        <a:rPr lang="be-BY" sz="1800" i="0" dirty="0" smtClean="0">
                          <a:latin typeface="+mn-lt"/>
                          <a:ea typeface="Times New Roman"/>
                        </a:rPr>
                        <a:t>)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, </a:t>
                      </a:r>
                      <a:r>
                        <a:rPr lang="be-BY" sz="1800" i="0" dirty="0" smtClean="0">
                          <a:latin typeface="+mn-lt"/>
                          <a:ea typeface="Times New Roman"/>
                        </a:rPr>
                        <a:t>––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 сівы пярун са злоснай хмары навёў сто дваццаць батарэй</a:t>
                      </a:r>
                      <a:r>
                        <a:rPr lang="be-BY" sz="1800" i="0" dirty="0" smtClean="0">
                          <a:latin typeface="+mn-lt"/>
                          <a:ea typeface="Times New Roman"/>
                        </a:rPr>
                        <a:t>].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be-BY" sz="1800" i="0" dirty="0" smtClean="0">
                        <a:latin typeface="+mn-lt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800" dirty="0" smtClean="0">
                          <a:latin typeface="+mn-lt"/>
                          <a:ea typeface="Times New Roman"/>
                        </a:rPr>
                        <a:t>[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У балоце на Палессі, за ракою на ўзлессі,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be-BY" sz="1800" b="1" i="1" dirty="0" smtClean="0">
                          <a:latin typeface="+mn-lt"/>
                          <a:ea typeface="Times New Roman"/>
                        </a:rPr>
                        <a:t>дзе 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стаялі воддаль хаты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)</a:t>
                      </a:r>
                      <a:r>
                        <a:rPr lang="be-BY" sz="1800" b="1" dirty="0" smtClean="0">
                          <a:latin typeface="+mn-lt"/>
                          <a:ea typeface="Times New Roman"/>
                        </a:rPr>
                        <a:t>,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 –– жыў спрадвеку чорт рагаты</a:t>
                      </a:r>
                      <a:r>
                        <a:rPr lang="be-BY" sz="1800" dirty="0" smtClean="0">
                          <a:latin typeface="+mn-lt"/>
                          <a:ea typeface="Times New Roman"/>
                        </a:rPr>
                        <a:t>]</a:t>
                      </a:r>
                      <a:r>
                        <a:rPr lang="be-BY" sz="1800" i="1" dirty="0" smtClean="0">
                          <a:latin typeface="+mn-lt"/>
                          <a:ea typeface="Times New Roman"/>
                        </a:rPr>
                        <a:t>.</a:t>
                      </a:r>
                      <a:endParaRPr lang="ru-RU" sz="1800" dirty="0" smtClean="0">
                        <a:latin typeface="+mn-lt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None/>
                        <a:tabLst>
                          <a:tab pos="228600" algn="l"/>
                          <a:tab pos="457200" algn="l"/>
                        </a:tabLs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2" name="Picture 2" descr="C:\Users\Chajkova\Documents\cveti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428868"/>
            <a:ext cx="4572000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14300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3300" b="1" dirty="0" smtClean="0">
                <a:solidFill>
                  <a:srgbClr val="00B050"/>
                </a:solidFill>
              </a:rPr>
              <a:t>Знакі прыпынку ў складаназалежных сказах</a:t>
            </a:r>
            <a:r>
              <a:rPr lang="be-BY" dirty="0" smtClean="0"/>
              <a:t/>
            </a:r>
            <a:br>
              <a:rPr lang="be-BY" dirty="0" smtClean="0"/>
            </a:br>
            <a:r>
              <a:rPr lang="be-BY" sz="3600" b="1" dirty="0" smtClean="0">
                <a:solidFill>
                  <a:srgbClr val="FFC000"/>
                </a:solidFill>
              </a:rPr>
              <a:t>г) двукроп’е</a:t>
            </a:r>
            <a:endParaRPr lang="ru-RU" sz="36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571612"/>
          <a:ext cx="9143999" cy="5286388"/>
        </p:xfrm>
        <a:graphic>
          <a:graphicData uri="http://schemas.openxmlformats.org/drawingml/2006/table">
            <a:tbl>
              <a:tblPr/>
              <a:tblGrid>
                <a:gridCol w="2571735"/>
                <a:gridCol w="2000264"/>
                <a:gridCol w="4572000"/>
              </a:tblGrid>
              <a:tr h="47032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8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Двукроп'е</a:t>
                      </a:r>
                      <a:endParaRPr lang="ru-RU" sz="2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66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[       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аднаго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 ]</a:t>
                      </a:r>
                      <a:r>
                        <a:rPr lang="be-BY" sz="2400" b="1" dirty="0">
                          <a:latin typeface="Times New Roman"/>
                          <a:ea typeface="Times New Roman"/>
                        </a:rPr>
                        <a:t>: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каб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... 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) </a:t>
                      </a:r>
                      <a:r>
                        <a:rPr lang="be-BY" sz="2400" i="0" dirty="0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</a:rPr>
                        <a:t>каб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… ).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[...</a:t>
                      </a:r>
                      <a:r>
                        <a:rPr lang="be-BY" sz="2400" i="1" dirty="0">
                          <a:latin typeface="Times New Roman"/>
                          <a:ea typeface="Times New Roman"/>
                        </a:rPr>
                        <a:t>аднаго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]</a:t>
                      </a:r>
                      <a:r>
                        <a:rPr lang="be-BY" sz="2400" b="1" dirty="0" smtClean="0">
                          <a:latin typeface="Times New Roman"/>
                          <a:ea typeface="Times New Roman"/>
                        </a:rPr>
                        <a:t>: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be-BY" sz="2400" i="1" dirty="0" smtClean="0">
                          <a:latin typeface="Times New Roman"/>
                          <a:ea typeface="Times New Roman"/>
                        </a:rPr>
                        <a:t>калі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…).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</a:tabLs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паміж галоўнай і даданымі часткамі можна ўставіць словы 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а іменна/ менавіта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;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даданая частка раскрывае змест слова 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адно </a:t>
                      </a:r>
                      <a:r>
                        <a:rPr lang="be-BY" sz="2400" b="0" i="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аднаго</a:t>
                      </a:r>
                      <a:r>
                        <a:rPr lang="be-BY" sz="2400" b="0" i="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be-BY" sz="2400" b="1" i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be-BY" sz="2400" dirty="0">
                          <a:latin typeface="Times New Roman"/>
                          <a:ea typeface="Times New Roman"/>
                        </a:rPr>
                        <a:t>(яно можа падразумевацца і не быць  у наяўнасці</a:t>
                      </a:r>
                      <a:r>
                        <a:rPr lang="be-BY" sz="2400" dirty="0" smtClean="0">
                          <a:latin typeface="Times New Roman"/>
                          <a:ea typeface="Times New Roman"/>
                        </a:rPr>
                        <a:t>).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i="1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09372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[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Я хацеў толькі </a:t>
                      </a:r>
                      <a:r>
                        <a:rPr lang="be-BY" sz="2400" i="1" u="sng" dirty="0" smtClean="0">
                          <a:latin typeface="+mn-lt"/>
                          <a:ea typeface="Times New Roman"/>
                        </a:rPr>
                        <a:t>аднаго</a:t>
                      </a: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] </a:t>
                      </a:r>
                      <a:r>
                        <a:rPr lang="be-BY" sz="2400" b="1" i="0" dirty="0" smtClean="0">
                          <a:latin typeface="+mn-lt"/>
                          <a:ea typeface="Times New Roman"/>
                        </a:rPr>
                        <a:t>: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be-BY" sz="2400" b="1" i="1" dirty="0" smtClean="0">
                          <a:latin typeface="+mn-lt"/>
                          <a:ea typeface="Times New Roman"/>
                        </a:rPr>
                        <a:t>каб 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ён хутчэй паправіўся</a:t>
                      </a: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)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і</a:t>
                      </a:r>
                      <a:r>
                        <a:rPr lang="be-BY" sz="2400" b="1" i="1" dirty="0" smtClean="0"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be-BY" sz="2400" b="1" i="1" dirty="0" smtClean="0">
                          <a:latin typeface="+mn-lt"/>
                          <a:ea typeface="Times New Roman"/>
                        </a:rPr>
                        <a:t>каб 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больш не лячыць</a:t>
                      </a:r>
                      <a:r>
                        <a:rPr lang="be-BY" sz="2400" b="1" i="1" dirty="0" smtClean="0"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яго</a:t>
                      </a: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)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. </a:t>
                      </a:r>
                      <a:endParaRPr lang="ru-RU" sz="2400" i="1" dirty="0" smtClean="0">
                        <a:latin typeface="+mn-lt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be-BY" sz="2400" i="0" dirty="0" smtClean="0">
                        <a:latin typeface="+mn-lt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[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Дзеці чакалі </a:t>
                      </a:r>
                      <a:r>
                        <a:rPr lang="be-BY" sz="2400" i="1" u="sng" dirty="0" smtClean="0">
                          <a:latin typeface="+mn-lt"/>
                          <a:ea typeface="Times New Roman"/>
                        </a:rPr>
                        <a:t>аднаго</a:t>
                      </a: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] </a:t>
                      </a:r>
                      <a:r>
                        <a:rPr lang="be-BY" sz="2400" b="1" i="0" dirty="0" smtClean="0">
                          <a:latin typeface="+mn-lt"/>
                          <a:ea typeface="Times New Roman"/>
                        </a:rPr>
                        <a:t>:</a:t>
                      </a:r>
                      <a:r>
                        <a:rPr lang="be-BY" sz="2400" b="1" i="1" dirty="0" smtClean="0">
                          <a:latin typeface="+mn-lt"/>
                          <a:ea typeface="Times New Roman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be-BY" sz="2400" b="1" i="1" dirty="0" smtClean="0">
                          <a:latin typeface="+mn-lt"/>
                          <a:ea typeface="Times New Roman"/>
                        </a:rPr>
                        <a:t>калі </a:t>
                      </a:r>
                      <a:r>
                        <a:rPr lang="be-BY" sz="2400" i="1" dirty="0" smtClean="0">
                          <a:latin typeface="+mn-lt"/>
                          <a:ea typeface="Times New Roman"/>
                        </a:rPr>
                        <a:t>наступіць вясна</a:t>
                      </a:r>
                      <a:r>
                        <a:rPr lang="be-BY" sz="2400" i="0" dirty="0" smtClean="0">
                          <a:latin typeface="+mn-lt"/>
                          <a:ea typeface="Times New Roman"/>
                        </a:rPr>
                        <a:t>)</a:t>
                      </a:r>
                      <a:r>
                        <a:rPr lang="be-BY" sz="2400" b="1" i="1" dirty="0" smtClean="0">
                          <a:latin typeface="+mn-lt"/>
                          <a:ea typeface="Times New Roman"/>
                        </a:rPr>
                        <a:t>.</a:t>
                      </a:r>
                      <a:endParaRPr lang="ru-RU" sz="2400" i="1" dirty="0" smtClean="0">
                        <a:latin typeface="+mn-lt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" algn="l"/>
                          <a:tab pos="228600" algn="l"/>
                        </a:tabLs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i="1" dirty="0">
                        <a:latin typeface="Times New Roman"/>
                        <a:ea typeface="Times New Roman"/>
                      </a:endParaRPr>
                    </a:p>
                  </a:txBody>
                  <a:tcPr marL="62081" marR="62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099" name="Picture 3" descr="C:\Users\Chajkova\Documents\zheltaya-akaciya-e15000289023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071942"/>
            <a:ext cx="4572000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07157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31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sz="31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31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 Агульнае паняцце </a:t>
            </a:r>
            <a:br>
              <a:rPr lang="be-BY" sz="31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31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складаназалежных сказаў</a:t>
            </a:r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be-BY" sz="1800" dirty="0" smtClean="0"/>
              <a:t>Складаныя сказы, у якіх галоўная і даданая(ыя) часткі аб’ядноўваюцца ў сэнсава-інтанацыйнае цэлае падпарадкавальнай сувяззю называюцца </a:t>
            </a:r>
            <a:r>
              <a:rPr lang="be-BY" sz="1800" b="1" i="1" dirty="0" smtClean="0"/>
              <a:t>складаназалежнымі</a:t>
            </a:r>
            <a:r>
              <a:rPr lang="be-BY" sz="1800" i="1" dirty="0" smtClean="0"/>
              <a:t>.</a:t>
            </a:r>
          </a:p>
          <a:p>
            <a:pPr algn="just"/>
            <a:r>
              <a:rPr lang="be-BY" sz="1800" i="1" dirty="0" smtClean="0"/>
              <a:t>Сродкамі сувязі </a:t>
            </a:r>
            <a:r>
              <a:rPr lang="be-BY" sz="1800" dirty="0" smtClean="0"/>
              <a:t>галоўнай і даданых частак выступаюць падпарадкавальныя </a:t>
            </a:r>
            <a:r>
              <a:rPr lang="be-BY" sz="1800" b="1" i="1" dirty="0" smtClean="0"/>
              <a:t>злучнікі</a:t>
            </a:r>
            <a:r>
              <a:rPr lang="be-BY" sz="1800" dirty="0" smtClean="0"/>
              <a:t> або </a:t>
            </a:r>
            <a:r>
              <a:rPr lang="be-BY" sz="1800" b="1" i="1" dirty="0" smtClean="0"/>
              <a:t>злучальныя словы</a:t>
            </a:r>
            <a:r>
              <a:rPr lang="be-BY" sz="1800" dirty="0" smtClean="0"/>
              <a:t>.</a:t>
            </a:r>
            <a:endParaRPr lang="ru-RU" sz="1800" dirty="0" smtClean="0"/>
          </a:p>
          <a:p>
            <a:pPr algn="just"/>
            <a:r>
              <a:rPr lang="be-BY" sz="1800" dirty="0" smtClean="0"/>
              <a:t>У СКЗ часцей за ўсё дзве нераўнапраўныя часткі: адна з іх паясняе другую і падпарадкоўваецца ёй.</a:t>
            </a:r>
            <a:endParaRPr lang="ru-RU" sz="1800" dirty="0" smtClean="0"/>
          </a:p>
          <a:p>
            <a:pPr algn="just"/>
            <a:r>
              <a:rPr lang="be-BY" sz="1800" dirty="0" smtClean="0"/>
              <a:t>Сінтаксічна незалежная частка – галоўная, а залежная ад яе – даданая. У сказе  [</a:t>
            </a:r>
            <a:r>
              <a:rPr lang="be-BY" sz="1800" i="1" dirty="0" smtClean="0"/>
              <a:t>Я часта гасцюю ў спрадвечных дубровах</a:t>
            </a:r>
            <a:r>
              <a:rPr lang="be-BY" sz="1800" dirty="0" smtClean="0"/>
              <a:t>]</a:t>
            </a:r>
            <a:r>
              <a:rPr lang="be-BY" sz="1800" i="1" dirty="0" smtClean="0"/>
              <a:t>, </a:t>
            </a:r>
            <a:r>
              <a:rPr lang="be-BY" sz="1800" dirty="0" smtClean="0"/>
              <a:t>(</a:t>
            </a:r>
            <a:r>
              <a:rPr lang="be-BY" sz="1800" b="1" i="1" dirty="0" smtClean="0"/>
              <a:t>каб </a:t>
            </a:r>
            <a:r>
              <a:rPr lang="be-BY" sz="1800" i="1" dirty="0" smtClean="0"/>
              <a:t>іхнімі фарбамі, гулам напоўніць і амаладзіць, асвяжыць сваю мову</a:t>
            </a:r>
            <a:r>
              <a:rPr lang="be-BY" sz="1800" dirty="0" smtClean="0"/>
              <a:t>)</a:t>
            </a:r>
            <a:r>
              <a:rPr lang="be-BY" sz="1800" i="1" dirty="0" smtClean="0"/>
              <a:t>.</a:t>
            </a:r>
            <a:r>
              <a:rPr lang="be-BY" sz="1800" dirty="0" smtClean="0"/>
              <a:t>  першая частка – галоўная, другая – даданая.</a:t>
            </a:r>
          </a:p>
          <a:p>
            <a:pPr algn="just"/>
            <a:r>
              <a:rPr lang="be-BY" sz="1800" dirty="0" smtClean="0"/>
              <a:t>Даданая частка можа адносіцца да якога-небудзь слова ў галоўнай частцы або да усёй галоўнай часткі: [</a:t>
            </a:r>
            <a:r>
              <a:rPr lang="be-BY" sz="1800" i="1" dirty="0" smtClean="0"/>
              <a:t>Зямля глядзіць азёрамі-вачыма на ясны свет</a:t>
            </a:r>
            <a:r>
              <a:rPr lang="be-BY" sz="1800" dirty="0" smtClean="0"/>
              <a:t>]</a:t>
            </a:r>
            <a:r>
              <a:rPr lang="be-BY" sz="1800" i="1" dirty="0" smtClean="0"/>
              <a:t>, </a:t>
            </a:r>
            <a:r>
              <a:rPr lang="be-BY" sz="1800" dirty="0" smtClean="0"/>
              <a:t>(</a:t>
            </a:r>
            <a:r>
              <a:rPr lang="be-BY" sz="1800" b="1" i="1" dirty="0" smtClean="0"/>
              <a:t>што</a:t>
            </a:r>
            <a:r>
              <a:rPr lang="be-BY" sz="1800" i="1" dirty="0" smtClean="0"/>
              <a:t> стыне ў красе</a:t>
            </a:r>
            <a:r>
              <a:rPr lang="be-BY" sz="1800" dirty="0" smtClean="0"/>
              <a:t>).</a:t>
            </a:r>
            <a:r>
              <a:rPr lang="be-BY" sz="1800" i="1" dirty="0" smtClean="0"/>
              <a:t> </a:t>
            </a:r>
            <a:r>
              <a:rPr lang="be-BY" sz="1800" dirty="0" smtClean="0"/>
              <a:t> 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be-BY" sz="1800" dirty="0" smtClean="0"/>
              <a:t>(</a:t>
            </a:r>
            <a:r>
              <a:rPr lang="be-BY" sz="1800" b="1" i="1" dirty="0" smtClean="0"/>
              <a:t>Хоць </a:t>
            </a:r>
            <a:r>
              <a:rPr lang="be-BY" sz="1800" i="1" dirty="0" smtClean="0"/>
              <a:t>зернейкі засохшымі былі</a:t>
            </a:r>
            <a:r>
              <a:rPr lang="be-BY" sz="1800" dirty="0" smtClean="0"/>
              <a:t>)</a:t>
            </a:r>
            <a:r>
              <a:rPr lang="be-BY" sz="1800" i="1" dirty="0" smtClean="0"/>
              <a:t>, </a:t>
            </a:r>
            <a:r>
              <a:rPr lang="be-BY" sz="1800" dirty="0" smtClean="0"/>
              <a:t>[</a:t>
            </a:r>
            <a:r>
              <a:rPr lang="be-BY" sz="1800" i="1" dirty="0" smtClean="0"/>
              <a:t>усё ж такі жыццёвая іх сіла збудзілася і буйна ўскаласіла парой вясенняй збожжа на раллі</a:t>
            </a:r>
            <a:r>
              <a:rPr lang="be-BY" sz="1800" dirty="0" smtClean="0"/>
              <a:t>]</a:t>
            </a:r>
            <a:r>
              <a:rPr lang="be-BY" sz="1800" i="1" dirty="0" smtClean="0"/>
              <a:t>. </a:t>
            </a:r>
          </a:p>
          <a:p>
            <a:pPr algn="just"/>
            <a:r>
              <a:rPr lang="be-BY" sz="1800" dirty="0" smtClean="0"/>
              <a:t>У першым сказе даданая частка адносіцца да слова </a:t>
            </a:r>
            <a:r>
              <a:rPr lang="be-BY" sz="1800" i="1" dirty="0" smtClean="0"/>
              <a:t>свет</a:t>
            </a:r>
            <a:r>
              <a:rPr lang="be-BY" sz="1800" dirty="0" smtClean="0"/>
              <a:t> і паясняе яго (</a:t>
            </a:r>
            <a:r>
              <a:rPr lang="be-BY" sz="1800" i="1" dirty="0" smtClean="0"/>
              <a:t>свет</a:t>
            </a:r>
            <a:r>
              <a:rPr lang="be-BY" sz="1800" dirty="0" smtClean="0"/>
              <a:t> які?), у другім – да ўсёй галоўнай часткі [</a:t>
            </a:r>
            <a:r>
              <a:rPr lang="be-BY" sz="1800" i="1" dirty="0" smtClean="0"/>
              <a:t>усё ж такі жыццёвая іх сіла збудзілася і буйна ўскаласіла парой вясенняй збожжа  на  раллі</a:t>
            </a:r>
            <a:r>
              <a:rPr lang="be-BY" sz="1800" dirty="0" smtClean="0"/>
              <a:t>]</a:t>
            </a:r>
            <a:r>
              <a:rPr lang="be-BY" sz="1800" i="1" dirty="0" smtClean="0"/>
              <a:t> </a:t>
            </a:r>
            <a:r>
              <a:rPr lang="be-BY" sz="1800" dirty="0" smtClean="0"/>
              <a:t>(нягледзячы на што?) </a:t>
            </a:r>
            <a:r>
              <a:rPr lang="en-US" sz="1800" dirty="0" smtClean="0"/>
              <a:t>(</a:t>
            </a:r>
            <a:r>
              <a:rPr lang="be-BY" sz="1800" b="1" i="1" dirty="0" smtClean="0"/>
              <a:t>Хоць </a:t>
            </a:r>
            <a:r>
              <a:rPr lang="be-BY" sz="1800" i="1" dirty="0" smtClean="0"/>
              <a:t>зернейкі засохшымі былі</a:t>
            </a:r>
            <a:r>
              <a:rPr lang="en-US" sz="1800" dirty="0" smtClean="0"/>
              <a:t>)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4300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 Агульнае паняцце </a:t>
            </a:r>
            <a:b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складаназалежных сказаў</a:t>
            </a:r>
            <a:b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algn="just"/>
            <a:r>
              <a:rPr lang="be-BY" dirty="0" smtClean="0">
                <a:ea typeface="Times New Roman" pitchFamily="18" charset="0"/>
                <a:cs typeface="Arial" pitchFamily="34" charset="0"/>
              </a:rPr>
              <a:t>У некаторых СЗС даданая частка паясняе якое-небудзь слова ў галоўнай праз указальнае слова, якое выконвае функцыю пэўнага члена сказа.</a:t>
            </a:r>
          </a:p>
          <a:p>
            <a:pPr algn="just"/>
            <a:r>
              <a:rPr lang="be-BY" dirty="0" smtClean="0">
                <a:ea typeface="Times New Roman" pitchFamily="18" charset="0"/>
                <a:cs typeface="Arial" pitchFamily="34" charset="0"/>
              </a:rPr>
              <a:t>У такім выпадку даданая частка раскрывае сэнс указальнага слова (</a:t>
            </a:r>
            <a:r>
              <a:rPr lang="be-BY" i="1" dirty="0" smtClean="0">
                <a:ea typeface="Times New Roman" pitchFamily="18" charset="0"/>
                <a:cs typeface="Arial" pitchFamily="34" charset="0"/>
              </a:rPr>
              <a:t>там, так, тады, той,</a:t>
            </a:r>
            <a:r>
              <a:rPr lang="be-BY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be-BY" i="1" dirty="0" smtClean="0">
                <a:ea typeface="Times New Roman" pitchFamily="18" charset="0"/>
                <a:cs typeface="Arial" pitchFamily="34" charset="0"/>
              </a:rPr>
              <a:t>такі, столькі</a:t>
            </a:r>
            <a:r>
              <a:rPr lang="be-BY" dirty="0" smtClean="0">
                <a:ea typeface="Times New Roman" pitchFamily="18" charset="0"/>
                <a:cs typeface="Arial" pitchFamily="34" charset="0"/>
              </a:rPr>
              <a:t> і інш.) і выконвае тую ж сінтаксічную функцыю, што і гэтае слова: </a:t>
            </a:r>
          </a:p>
          <a:p>
            <a:pPr algn="just"/>
            <a:r>
              <a:rPr lang="be-BY" dirty="0" smtClean="0">
                <a:ea typeface="Times New Roman" pitchFamily="18" charset="0"/>
                <a:cs typeface="Arial" pitchFamily="34" charset="0"/>
              </a:rPr>
              <a:t>[</a:t>
            </a:r>
            <a:r>
              <a:rPr lang="be-BY" i="1" dirty="0" smtClean="0">
                <a:ea typeface="Times New Roman" pitchFamily="18" charset="0"/>
                <a:cs typeface="Arial" pitchFamily="34" charset="0"/>
              </a:rPr>
              <a:t>Неўзабаве жанчына ўжо ўваходзіла на двор таго дома</a:t>
            </a:r>
            <a:r>
              <a:rPr lang="be-BY" dirty="0" smtClean="0">
                <a:ea typeface="Times New Roman" pitchFamily="18" charset="0"/>
                <a:cs typeface="Arial" pitchFamily="34" charset="0"/>
              </a:rPr>
              <a:t>],(</a:t>
            </a:r>
            <a:r>
              <a:rPr lang="be-BY" b="1" i="1" dirty="0" smtClean="0">
                <a:ea typeface="Times New Roman" pitchFamily="18" charset="0"/>
                <a:cs typeface="Arial" pitchFamily="34" charset="0"/>
              </a:rPr>
              <a:t>дзе</a:t>
            </a:r>
            <a:r>
              <a:rPr lang="be-BY" i="1" dirty="0" smtClean="0">
                <a:ea typeface="Times New Roman" pitchFamily="18" charset="0"/>
                <a:cs typeface="Arial" pitchFamily="34" charset="0"/>
              </a:rPr>
              <a:t> жыў Трахім</a:t>
            </a:r>
            <a:r>
              <a:rPr lang="be-BY" dirty="0" smtClean="0">
                <a:ea typeface="Times New Roman" pitchFamily="18" charset="0"/>
                <a:cs typeface="Arial" pitchFamily="34" charset="0"/>
              </a:rPr>
              <a:t>); </a:t>
            </a:r>
            <a:r>
              <a:rPr lang="be-BY" i="1" dirty="0" smtClean="0">
                <a:ea typeface="Times New Roman" pitchFamily="18" charset="0"/>
                <a:cs typeface="Arial" pitchFamily="34" charset="0"/>
              </a:rPr>
              <a:t>таго</a:t>
            </a:r>
            <a:r>
              <a:rPr lang="be-BY" dirty="0" smtClean="0">
                <a:ea typeface="Times New Roman" pitchFamily="18" charset="0"/>
                <a:cs typeface="Arial" pitchFamily="34" charset="0"/>
              </a:rPr>
              <a:t> – азначэнне і даданая частка азначальная.</a:t>
            </a:r>
          </a:p>
          <a:p>
            <a:pPr algn="just"/>
            <a:r>
              <a:rPr lang="be-BY" dirty="0" smtClean="0">
                <a:ea typeface="Times New Roman" pitchFamily="18" charset="0"/>
                <a:cs typeface="Arial" pitchFamily="34" charset="0"/>
              </a:rPr>
              <a:t>[</a:t>
            </a:r>
            <a:r>
              <a:rPr lang="be-BY" i="1" dirty="0" smtClean="0">
                <a:ea typeface="Times New Roman" pitchFamily="18" charset="0"/>
                <a:cs typeface="Arial" pitchFamily="34" charset="0"/>
              </a:rPr>
              <a:t>І выраз твару і ўся постаць селяніна сведчылі </a:t>
            </a:r>
            <a:r>
              <a:rPr lang="ru-RU" i="1" u="sng" dirty="0" err="1" smtClean="0">
                <a:ea typeface="Times New Roman" pitchFamily="18" charset="0"/>
                <a:cs typeface="Arial" pitchFamily="34" charset="0"/>
              </a:rPr>
              <a:t>аб</a:t>
            </a:r>
            <a:r>
              <a:rPr lang="ru-RU" i="1" u="sng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ru-RU" i="1" u="sng" dirty="0" err="1" smtClean="0">
                <a:ea typeface="Times New Roman" pitchFamily="18" charset="0"/>
                <a:cs typeface="Arial" pitchFamily="34" charset="0"/>
              </a:rPr>
              <a:t>тым</a:t>
            </a:r>
            <a:r>
              <a:rPr lang="be-BY" dirty="0" smtClean="0">
                <a:ea typeface="Times New Roman" pitchFamily="18" charset="0"/>
                <a:cs typeface="Arial" pitchFamily="34" charset="0"/>
              </a:rPr>
              <a:t>],</a:t>
            </a:r>
            <a:r>
              <a:rPr lang="be-BY" i="1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be-BY" dirty="0" smtClean="0">
                <a:ea typeface="Times New Roman" pitchFamily="18" charset="0"/>
                <a:cs typeface="Arial" pitchFamily="34" charset="0"/>
              </a:rPr>
              <a:t>(</a:t>
            </a:r>
            <a:r>
              <a:rPr lang="be-BY" b="1" i="1" dirty="0" smtClean="0">
                <a:ea typeface="Times New Roman" pitchFamily="18" charset="0"/>
                <a:cs typeface="Arial" pitchFamily="34" charset="0"/>
              </a:rPr>
              <a:t>што</a:t>
            </a:r>
            <a:r>
              <a:rPr lang="be-BY" i="1" dirty="0" smtClean="0">
                <a:ea typeface="Times New Roman" pitchFamily="18" charset="0"/>
                <a:cs typeface="Arial" pitchFamily="34" charset="0"/>
              </a:rPr>
              <a:t> ён гатовы зрабіць паслугу добраму чалавеку</a:t>
            </a:r>
            <a:r>
              <a:rPr lang="be-BY" dirty="0" smtClean="0">
                <a:ea typeface="Times New Roman" pitchFamily="18" charset="0"/>
                <a:cs typeface="Arial" pitchFamily="34" charset="0"/>
              </a:rPr>
              <a:t>); </a:t>
            </a:r>
            <a:r>
              <a:rPr lang="be-BY" i="1" dirty="0" smtClean="0">
                <a:ea typeface="Times New Roman" pitchFamily="18" charset="0"/>
                <a:cs typeface="Arial" pitchFamily="34" charset="0"/>
              </a:rPr>
              <a:t>аб тым </a:t>
            </a:r>
            <a:r>
              <a:rPr lang="be-BY" dirty="0" smtClean="0">
                <a:ea typeface="Times New Roman" pitchFamily="18" charset="0"/>
                <a:cs typeface="Arial" pitchFamily="34" charset="0"/>
              </a:rPr>
              <a:t>– дапаўненне і даданая частка дапаўняльная.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4300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lang="be-BY" sz="36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Агульнае паняцце </a:t>
            </a:r>
            <a:br>
              <a:rPr lang="be-BY" sz="36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36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складаназалежных сказаў</a:t>
            </a:r>
            <a:br>
              <a:rPr lang="be-BY" sz="36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85000" lnSpcReduction="20000"/>
          </a:bodyPr>
          <a:lstStyle/>
          <a:p>
            <a:pPr algn="just"/>
            <a:r>
              <a:rPr lang="be-BY" dirty="0" smtClean="0"/>
              <a:t>Паміж галоўнай і даданай часткамі СЗС выражаюцца  розныя адносіны: суб’ектныя, прэдыкатыўныя, азначальныя, аб’ектныя, акалічнасныя. </a:t>
            </a:r>
            <a:endParaRPr lang="ru-RU" dirty="0" smtClean="0"/>
          </a:p>
          <a:p>
            <a:pPr algn="just"/>
            <a:r>
              <a:rPr lang="be-BY" dirty="0" smtClean="0"/>
              <a:t>Так, у сказах з суб’ектнымі адносінамі даданая частка раскрывае сэнс дзейніка галоўнай часткі, з прэдыкатыўнымі  – выказніка, у сказах з аб’ектнымі  адносінамі даданая частка з’яўляецца разгорнутым дапаўненнем пры дзеяслове-выказніку.</a:t>
            </a:r>
            <a:endParaRPr lang="ru-RU" dirty="0" smtClean="0"/>
          </a:p>
          <a:p>
            <a:pPr algn="just"/>
            <a:r>
              <a:rPr lang="be-BY" dirty="0" smtClean="0"/>
              <a:t>У СЗС сказе даданая  частка можа стаяць:</a:t>
            </a:r>
            <a:endParaRPr lang="ru-RU" dirty="0" smtClean="0"/>
          </a:p>
          <a:p>
            <a:pPr lvl="1" algn="just"/>
            <a:r>
              <a:rPr lang="be-BY" dirty="0" smtClean="0">
                <a:solidFill>
                  <a:schemeClr val="tx1"/>
                </a:solidFill>
              </a:rPr>
              <a:t>1) пасля галоўнай часткі: </a:t>
            </a:r>
            <a:r>
              <a:rPr lang="ru-RU" dirty="0" smtClean="0">
                <a:solidFill>
                  <a:schemeClr val="tx1"/>
                </a:solidFill>
              </a:rPr>
              <a:t>[</a:t>
            </a:r>
            <a:r>
              <a:rPr lang="be-BY" i="1" dirty="0" smtClean="0">
                <a:solidFill>
                  <a:schemeClr val="tx1"/>
                </a:solidFill>
              </a:rPr>
              <a:t>Я ставіў бы помнік таму чалавеку</a:t>
            </a:r>
            <a:r>
              <a:rPr lang="ru-RU" dirty="0" smtClean="0">
                <a:solidFill>
                  <a:schemeClr val="tx1"/>
                </a:solidFill>
              </a:rPr>
              <a:t>]</a:t>
            </a:r>
            <a:r>
              <a:rPr lang="be-BY" dirty="0" smtClean="0">
                <a:solidFill>
                  <a:schemeClr val="tx1"/>
                </a:solidFill>
              </a:rPr>
              <a:t>,</a:t>
            </a:r>
            <a:r>
              <a:rPr lang="be-BY" i="1" dirty="0" smtClean="0">
                <a:solidFill>
                  <a:schemeClr val="tx1"/>
                </a:solidFill>
              </a:rPr>
              <a:t> </a:t>
            </a:r>
            <a:r>
              <a:rPr lang="be-BY" dirty="0" smtClean="0">
                <a:solidFill>
                  <a:schemeClr val="tx1"/>
                </a:solidFill>
              </a:rPr>
              <a:t>(</a:t>
            </a:r>
            <a:r>
              <a:rPr lang="be-BY" b="1" i="1" dirty="0" smtClean="0">
                <a:solidFill>
                  <a:schemeClr val="tx1"/>
                </a:solidFill>
              </a:rPr>
              <a:t>што</a:t>
            </a:r>
            <a:r>
              <a:rPr lang="be-BY" i="1" dirty="0" smtClean="0">
                <a:solidFill>
                  <a:schemeClr val="tx1"/>
                </a:solidFill>
              </a:rPr>
              <a:t> сэрцы другіх прымушае гарэць</a:t>
            </a:r>
            <a:r>
              <a:rPr lang="be-BY" dirty="0" smtClean="0">
                <a:solidFill>
                  <a:schemeClr val="tx1"/>
                </a:solidFill>
              </a:rPr>
              <a:t>).</a:t>
            </a:r>
            <a:r>
              <a:rPr lang="be-BY" i="1" dirty="0" smtClean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pPr lvl="1" algn="just"/>
            <a:r>
              <a:rPr lang="be-BY" dirty="0" smtClean="0">
                <a:solidFill>
                  <a:schemeClr val="tx1"/>
                </a:solidFill>
              </a:rPr>
              <a:t>2) перад галоўнай часткай: (</a:t>
            </a:r>
            <a:r>
              <a:rPr lang="be-BY" b="1" i="1" dirty="0" smtClean="0">
                <a:solidFill>
                  <a:schemeClr val="tx1"/>
                </a:solidFill>
              </a:rPr>
              <a:t>Калі </a:t>
            </a:r>
            <a:r>
              <a:rPr lang="be-BY" i="1" dirty="0" smtClean="0">
                <a:solidFill>
                  <a:schemeClr val="tx1"/>
                </a:solidFill>
              </a:rPr>
              <a:t>ўжо надыходзіла чароўная ноч</a:t>
            </a:r>
            <a:r>
              <a:rPr lang="be-BY" dirty="0" smtClean="0">
                <a:solidFill>
                  <a:schemeClr val="tx1"/>
                </a:solidFill>
              </a:rPr>
              <a:t>),</a:t>
            </a:r>
            <a:r>
              <a:rPr lang="be-BY" i="1" dirty="0" smtClean="0">
                <a:solidFill>
                  <a:schemeClr val="tx1"/>
                </a:solidFill>
              </a:rPr>
              <a:t> </a:t>
            </a:r>
            <a:r>
              <a:rPr lang="be-BY" dirty="0" smtClean="0">
                <a:solidFill>
                  <a:schemeClr val="tx1"/>
                </a:solidFill>
              </a:rPr>
              <a:t>[</a:t>
            </a:r>
            <a:r>
              <a:rPr lang="be-BY" i="1" dirty="0" smtClean="0">
                <a:solidFill>
                  <a:schemeClr val="tx1"/>
                </a:solidFill>
              </a:rPr>
              <a:t>шмат хто пускаўся на пошукі чароўнай папараць-кветкі</a:t>
            </a:r>
            <a:r>
              <a:rPr lang="be-BY" dirty="0" smtClean="0">
                <a:solidFill>
                  <a:schemeClr val="tx1"/>
                </a:solidFill>
              </a:rPr>
              <a:t>]</a:t>
            </a:r>
            <a:r>
              <a:rPr lang="be-BY" i="1" dirty="0" smtClean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lvl="1" algn="just"/>
            <a:r>
              <a:rPr lang="be-BY" dirty="0" smtClean="0">
                <a:solidFill>
                  <a:schemeClr val="tx1"/>
                </a:solidFill>
              </a:rPr>
              <a:t>3) у сярэдзіне галоўнай часткі: </a:t>
            </a:r>
            <a:r>
              <a:rPr lang="ru-RU" dirty="0" smtClean="0">
                <a:solidFill>
                  <a:schemeClr val="tx1"/>
                </a:solidFill>
              </a:rPr>
              <a:t>[</a:t>
            </a:r>
            <a:r>
              <a:rPr lang="be-BY" i="1" dirty="0" smtClean="0">
                <a:solidFill>
                  <a:schemeClr val="tx1"/>
                </a:solidFill>
              </a:rPr>
              <a:t>І ўсё</a:t>
            </a:r>
            <a:r>
              <a:rPr lang="be-BY" dirty="0" smtClean="0">
                <a:solidFill>
                  <a:schemeClr val="tx1"/>
                </a:solidFill>
              </a:rPr>
              <a:t>,</a:t>
            </a:r>
            <a:r>
              <a:rPr lang="be-BY" i="1" dirty="0" smtClean="0">
                <a:solidFill>
                  <a:schemeClr val="tx1"/>
                </a:solidFill>
              </a:rPr>
              <a:t> </a:t>
            </a:r>
            <a:r>
              <a:rPr lang="be-BY" dirty="0" smtClean="0">
                <a:solidFill>
                  <a:schemeClr val="tx1"/>
                </a:solidFill>
              </a:rPr>
              <a:t>(</a:t>
            </a:r>
            <a:r>
              <a:rPr lang="be-BY" b="1" i="1" dirty="0" smtClean="0">
                <a:solidFill>
                  <a:schemeClr val="tx1"/>
                </a:solidFill>
              </a:rPr>
              <a:t>што</a:t>
            </a:r>
            <a:r>
              <a:rPr lang="be-BY" i="1" dirty="0" smtClean="0">
                <a:solidFill>
                  <a:schemeClr val="tx1"/>
                </a:solidFill>
              </a:rPr>
              <a:t> колісь перажыта</a:t>
            </a:r>
            <a:r>
              <a:rPr lang="be-BY" dirty="0" smtClean="0">
                <a:solidFill>
                  <a:schemeClr val="tx1"/>
                </a:solidFill>
              </a:rPr>
              <a:t>),</a:t>
            </a:r>
            <a:r>
              <a:rPr lang="be-BY" i="1" dirty="0" smtClean="0">
                <a:solidFill>
                  <a:schemeClr val="tx1"/>
                </a:solidFill>
              </a:rPr>
              <a:t> цішэй спускаецца на дно</a:t>
            </a:r>
            <a:r>
              <a:rPr lang="ru-RU" dirty="0" smtClean="0">
                <a:solidFill>
                  <a:schemeClr val="tx1"/>
                </a:solidFill>
              </a:rPr>
              <a:t>]</a:t>
            </a:r>
            <a:r>
              <a:rPr lang="be-BY" i="1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  <a:p>
            <a:pPr lvl="1" algn="just"/>
            <a:r>
              <a:rPr lang="be-BY" dirty="0" smtClean="0">
                <a:solidFill>
                  <a:schemeClr val="tx1"/>
                </a:solidFill>
              </a:rPr>
              <a:t>4) у сярэдзіне другой даданай часткі: [</a:t>
            </a:r>
            <a:r>
              <a:rPr lang="be-BY" i="1" dirty="0" smtClean="0">
                <a:solidFill>
                  <a:schemeClr val="tx1"/>
                </a:solidFill>
              </a:rPr>
              <a:t>Народная мудрасць гаворыць</a:t>
            </a:r>
            <a:r>
              <a:rPr lang="be-BY" dirty="0" smtClean="0">
                <a:solidFill>
                  <a:schemeClr val="tx1"/>
                </a:solidFill>
              </a:rPr>
              <a:t>],</a:t>
            </a:r>
            <a:r>
              <a:rPr lang="be-BY" i="1" dirty="0" smtClean="0">
                <a:solidFill>
                  <a:schemeClr val="tx1"/>
                </a:solidFill>
              </a:rPr>
              <a:t> </a:t>
            </a:r>
            <a:r>
              <a:rPr lang="be-BY" dirty="0" smtClean="0">
                <a:solidFill>
                  <a:schemeClr val="tx1"/>
                </a:solidFill>
              </a:rPr>
              <a:t>(</a:t>
            </a:r>
            <a:r>
              <a:rPr lang="be-BY" b="1" i="1" dirty="0" smtClean="0">
                <a:solidFill>
                  <a:schemeClr val="tx1"/>
                </a:solidFill>
              </a:rPr>
              <a:t>што</a:t>
            </a:r>
            <a:r>
              <a:rPr lang="be-BY" i="1" dirty="0" smtClean="0">
                <a:solidFill>
                  <a:schemeClr val="tx1"/>
                </a:solidFill>
              </a:rPr>
              <a:t> чалавек</a:t>
            </a:r>
            <a:r>
              <a:rPr lang="be-BY" dirty="0" smtClean="0">
                <a:solidFill>
                  <a:schemeClr val="tx1"/>
                </a:solidFill>
              </a:rPr>
              <a:t>,</a:t>
            </a:r>
            <a:r>
              <a:rPr lang="be-BY" i="1" dirty="0" smtClean="0">
                <a:solidFill>
                  <a:schemeClr val="tx1"/>
                </a:solidFill>
              </a:rPr>
              <a:t> </a:t>
            </a:r>
            <a:r>
              <a:rPr lang="be-BY" dirty="0" smtClean="0">
                <a:solidFill>
                  <a:schemeClr val="tx1"/>
                </a:solidFill>
              </a:rPr>
              <a:t>(</a:t>
            </a:r>
            <a:r>
              <a:rPr lang="be-BY" b="1" i="1" dirty="0" smtClean="0">
                <a:solidFill>
                  <a:schemeClr val="tx1"/>
                </a:solidFill>
              </a:rPr>
              <a:t>які </a:t>
            </a:r>
            <a:r>
              <a:rPr lang="be-BY" i="1" dirty="0" smtClean="0">
                <a:solidFill>
                  <a:schemeClr val="tx1"/>
                </a:solidFill>
              </a:rPr>
              <a:t>дзе-небудзь пасадзіў дрэўца</a:t>
            </a:r>
            <a:r>
              <a:rPr lang="be-BY" dirty="0" smtClean="0">
                <a:solidFill>
                  <a:schemeClr val="tx1"/>
                </a:solidFill>
              </a:rPr>
              <a:t>)</a:t>
            </a:r>
            <a:r>
              <a:rPr lang="be-BY" i="1" dirty="0" smtClean="0">
                <a:solidFill>
                  <a:schemeClr val="tx1"/>
                </a:solidFill>
              </a:rPr>
              <a:t>, ніколі не пакіне думкамі той мясціны…</a:t>
            </a:r>
            <a:r>
              <a:rPr lang="be-BY" dirty="0" smtClean="0">
                <a:solidFill>
                  <a:schemeClr val="tx1"/>
                </a:solidFill>
              </a:rPr>
              <a:t>). 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21444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 Агульнае паняцце </a:t>
            </a:r>
            <a:b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складаназалежных сказаў</a:t>
            </a:r>
            <a:br>
              <a:rPr lang="be-BY" sz="32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521495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be-BY" dirty="0" smtClean="0"/>
              <a:t>Месца даданай часткі ў адносінай да галоўнай не заўсёды з’яўляецца свабодным. Так у СЗС сказах з прычынна-выніковымі адносінамі даданая выніковая частка заўсёды знаходзіцца пасля галоўнай: </a:t>
            </a:r>
          </a:p>
          <a:p>
            <a:pPr algn="just"/>
            <a:r>
              <a:rPr lang="be-BY" dirty="0" smtClean="0"/>
              <a:t>[</a:t>
            </a:r>
            <a:r>
              <a:rPr lang="be-BY" i="1" dirty="0" smtClean="0"/>
              <a:t>Адкукавала зязюля</a:t>
            </a:r>
            <a:r>
              <a:rPr lang="be-BY" dirty="0" smtClean="0"/>
              <a:t>],</a:t>
            </a:r>
            <a:r>
              <a:rPr lang="be-BY" i="1" dirty="0" smtClean="0"/>
              <a:t> </a:t>
            </a:r>
            <a:r>
              <a:rPr lang="be-BY" dirty="0" smtClean="0"/>
              <a:t>(</a:t>
            </a:r>
            <a:r>
              <a:rPr lang="be-BY" b="1" i="1" dirty="0" smtClean="0"/>
              <a:t>то</a:t>
            </a:r>
            <a:r>
              <a:rPr lang="be-BY" b="1" dirty="0" smtClean="0"/>
              <a:t> </a:t>
            </a:r>
            <a:r>
              <a:rPr lang="be-BY" i="1" dirty="0" smtClean="0"/>
              <a:t>хутка восень</a:t>
            </a:r>
            <a:r>
              <a:rPr lang="be-BY" dirty="0" smtClean="0"/>
              <a:t>).</a:t>
            </a:r>
            <a:endParaRPr lang="ru-RU" dirty="0" smtClean="0"/>
          </a:p>
          <a:p>
            <a:pPr algn="just"/>
            <a:r>
              <a:rPr lang="be-BY" dirty="0" smtClean="0"/>
              <a:t> Часткі СЗС паўтараюць будову простых сказаў розных тыпаў, аднак іх нельга атаясамліваць з гэтымі сказамі.</a:t>
            </a:r>
            <a:endParaRPr lang="ru-RU" dirty="0" smtClean="0"/>
          </a:p>
          <a:p>
            <a:pPr algn="just"/>
            <a:r>
              <a:rPr lang="be-BY" dirty="0" smtClean="0"/>
              <a:t>Састаўныя часткі СЗС не маюць інтанацыі завершанасці, уласцівай простаму сказу; яны існуюць не самі па сабе, а толькі ў складзе СЗС.</a:t>
            </a:r>
            <a:endParaRPr lang="ru-RU" dirty="0" smtClean="0"/>
          </a:p>
          <a:p>
            <a:r>
              <a:rPr lang="be-BY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35732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be-BY" sz="3100" b="1" dirty="0" smtClean="0">
                <a:solidFill>
                  <a:srgbClr val="00B050"/>
                </a:solidFill>
              </a:rPr>
              <a:t>б) сродкі сувязі даданых частак з галоўнай </a:t>
            </a:r>
            <a:r>
              <a:rPr lang="ru-RU" sz="3100" dirty="0" smtClean="0">
                <a:solidFill>
                  <a:srgbClr val="00B050"/>
                </a:solidFill>
              </a:rPr>
              <a:t/>
            </a:r>
            <a:br>
              <a:rPr lang="ru-RU" sz="3100" dirty="0" smtClean="0">
                <a:solidFill>
                  <a:srgbClr val="00B050"/>
                </a:solidFill>
              </a:rPr>
            </a:br>
            <a:r>
              <a:rPr lang="be-BY" sz="3100" b="1" dirty="0" smtClean="0">
                <a:solidFill>
                  <a:srgbClr val="FFC000"/>
                </a:solidFill>
              </a:rPr>
              <a:t>(злучнікі і злучальныя словы)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434543"/>
          <a:ext cx="9144000" cy="5026255"/>
        </p:xfrm>
        <a:graphic>
          <a:graphicData uri="http://schemas.openxmlformats.org/drawingml/2006/table">
            <a:tbl>
              <a:tblPr/>
              <a:tblGrid>
                <a:gridCol w="4571984"/>
                <a:gridCol w="4572016"/>
              </a:tblGrid>
              <a:tr h="24029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Адрозненне падпарадкавальных злучнікаў ад злучальных слоў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32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злучнікі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e-BY" sz="2000" b="1" i="1" dirty="0">
                          <a:latin typeface="Times New Roman"/>
                          <a:ea typeface="Times New Roman"/>
                          <a:cs typeface="Times New Roman"/>
                        </a:rPr>
                        <a:t>злучальныя словы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307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Падпарадкавальныя злучнікі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што, як, бо, каб, таму што, быццам, нібы, хоць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і інш. служаць толькі для сувязі даданай часткі з галоўнай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Злучальныя словы (адносныя займеннікі 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хто, што, які, чый, каторы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і займеннікавыя прыслоў (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дзе, куды, адкуль, калі, як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 не толькі звязваюць даданую частку з галоўнай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307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Падпарадкавальныя злучнікі, як службовыя часціны мовы, не могуць быць членамі сказа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Злучальныя словы, з’яўляючыся самастойнымі часцінамі мовы,  выконваюць ролю пэўнага члена сказа ў даданай частцы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8410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Падпарадкавальныя злучнікі не могуць і выдзяляцца лагічным націскам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Злучальныя словы могуць выдзяляцца лагічным націскам. У сказе 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На вішняку,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u="sng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рос каля плота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, абсыхала раса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] злучальнае слова 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 звязвае даданую частку з галоўнай і выконвае ролю дзейніка ў даданай частцы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0512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 для сувязі частак СЗС ужываюцца парныя злучнікі (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чым – тым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 – то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хоць – але, раз – то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і інш.), то першая іх частка знаходзіцца ў даданай частцы, а другая – у галоўнай: (</a:t>
                      </a:r>
                      <a:r>
                        <a:rPr lang="be-BY" sz="1400" b="1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хочаш хлеб мець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 трэба зямліцу глядзець</a:t>
                      </a: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] </a:t>
                      </a:r>
                      <a:r>
                        <a:rPr lang="be-BY" sz="14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Злучальныя словы (адносныя займеннікі) могуць  ужывацца ў форме ўскосных склонаў як без прыназоўніка, так і з прыназоўнікам, стаяць не толькі ў пачатку даданай часткі, але і пасля прыназоўніка або ў сярэдзіне яе.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0512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У некаторых выпадках злучнік можна апусціць: 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Людзі кажуць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 птушкам Млечны Шлях служыць сцежкай-пуцінай у вырай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) (Купала) </a:t>
                      </a:r>
                      <a:r>
                        <a:rPr lang="be-BY" sz="1400" dirty="0" smtClean="0">
                          <a:latin typeface="+mn-lt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be-BY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Людзі кажуць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птушкам Млечны Шлях служыць сцежкай-пуцінай у вырай</a:t>
                      </a: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400" dirty="0">
                          <a:latin typeface="Times New Roman"/>
                          <a:ea typeface="Times New Roman"/>
                          <a:cs typeface="Times New Roman"/>
                        </a:rPr>
                        <a:t>Злучальнае слова нельга апусціць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07157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be-BY" sz="2800" b="1" dirty="0" smtClean="0">
                <a:solidFill>
                  <a:srgbClr val="00B050"/>
                </a:solidFill>
              </a:rPr>
              <a:t>б) сродкі сувязі даданых частак з галоўнай </a:t>
            </a:r>
            <a:r>
              <a:rPr lang="ru-RU" sz="2800" dirty="0" smtClean="0">
                <a:solidFill>
                  <a:srgbClr val="00B050"/>
                </a:solidFill>
              </a:rPr>
              <a:t/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be-BY" sz="2800" b="1" dirty="0" smtClean="0">
                <a:solidFill>
                  <a:srgbClr val="FFC000"/>
                </a:solidFill>
              </a:rPr>
              <a:t>(злучнікі і злучальныя словы)</a:t>
            </a:r>
            <a:endParaRPr lang="ru-RU" sz="2800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500174"/>
          <a:ext cx="9144000" cy="5608320"/>
        </p:xfrm>
        <a:graphic>
          <a:graphicData uri="http://schemas.openxmlformats.org/drawingml/2006/table">
            <a:tbl>
              <a:tblPr/>
              <a:tblGrid>
                <a:gridCol w="4857752"/>
                <a:gridCol w="4286248"/>
              </a:tblGrid>
              <a:tr h="16327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Злучнік можна замяніць толькі іншым злучнікам: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Дзвіна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! Дзвіна!..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І слова звоніць</a:t>
                      </a:r>
                      <a:r>
                        <a:rPr lang="be-BY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калі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як толькі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успомніш пра цябе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].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Злучальнае слова можна замяніць толкі злучальным словам або тымі словамі з галоўнай часткі, да якіх адносіцца даданая частка: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Назад не прыйдзе хваля тая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што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з быстрай рэчкай уплывае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).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Назад не прыйдзе хваля тая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якая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з быстрай рэчкай уплывае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 або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Назад не прыйдзе хваля тая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хваля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з быстрай рэчкай уплывае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2808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Падпарадкавальныя злучнікі могуць звязваць галоўную і даданую часткі з адным або некалькі відамі адносін паміж імі. </a:t>
                      </a: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Паміж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часткамі сказа 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Ёсць непаўторная паэзія ў асеннім полі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хоць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на першы позірк здаецца яно пустое і панурае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уступальныя адносіны, на іх указвае сваім значэннем і злучнік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хоць.</a:t>
                      </a:r>
                    </a:p>
                    <a:p>
                      <a:pPr indent="449580" algn="just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Некаторыя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падпарадкавальныя злучнікі могуць звязваць часткі з рознымі відамі адносін.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49580" algn="just">
                        <a:spcAft>
                          <a:spcPts val="0"/>
                        </a:spcAft>
                      </a:pPr>
                      <a:r>
                        <a:rPr lang="be-BY" sz="16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Параўнайце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сказы: </a:t>
                      </a:r>
                      <a:endParaRPr lang="be-BY" sz="1600" b="1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49580" algn="just">
                        <a:spcAft>
                          <a:spcPts val="0"/>
                        </a:spcAft>
                        <a:buAutoNum type="arabicPeriod"/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П’юць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арлы жывую ваду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ім з бурамі змагацца і ў пагоду-непагоду вышэй сонца ўздымацца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be-BY" sz="16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49580" algn="just">
                        <a:spcAft>
                          <a:spcPts val="0"/>
                        </a:spcAft>
                        <a:buAutoNum type="arabicPeriod"/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Ужо з трэцяга курса Лемяшэвіч пачаў думаць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каб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прадоўжыць вучобу – паступіць у аспірантуру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).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449580" algn="just">
                        <a:spcAft>
                          <a:spcPts val="0"/>
                        </a:spcAft>
                        <a:buNone/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Злучнік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каб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звязвае часткі, паміж якімі акалічнасныя адносіны мэты, у другім – аб’ектныя.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Аднолькавыя злучальныя словы могуць звязваць часткі з рознымі відамі адносін: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няма ахвоты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там няма работы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[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Лес,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дрэвам суджана валіцца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be-BY" sz="1600" b="1" i="0" dirty="0"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be-BY" sz="16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 </a:t>
                      </a:r>
                      <a:r>
                        <a:rPr lang="be-BY" sz="1600" i="1" dirty="0">
                          <a:latin typeface="Times New Roman"/>
                          <a:ea typeface="Times New Roman"/>
                          <a:cs typeface="Times New Roman"/>
                        </a:rPr>
                        <a:t>аплаквае сухія пні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]. </a:t>
                      </a:r>
                      <a:endParaRPr lang="be-BY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e-BY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першым сказе злучальнае слова </a:t>
                      </a:r>
                      <a:r>
                        <a:rPr lang="be-BY" sz="1600" b="1" i="1" dirty="0">
                          <a:latin typeface="Times New Roman"/>
                          <a:ea typeface="Times New Roman"/>
                          <a:cs typeface="Times New Roman"/>
                        </a:rPr>
                        <a:t>дзе </a:t>
                      </a:r>
                      <a:r>
                        <a:rPr lang="be-BY" sz="1600" dirty="0">
                          <a:latin typeface="Times New Roman"/>
                          <a:ea typeface="Times New Roman"/>
                          <a:cs typeface="Times New Roman"/>
                        </a:rPr>
                        <a:t>звязвае часткі паміж якімі акалічнасныя (месца) адносіны, у другім – азначальныя.	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876" marR="21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42876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be-BY" sz="2800" b="1" dirty="0" smtClean="0">
                <a:solidFill>
                  <a:srgbClr val="00B050"/>
                </a:solidFill>
              </a:rPr>
              <a:t>б) сродкі сувязі даданых частак з галоўнай </a:t>
            </a:r>
            <a:r>
              <a:rPr lang="ru-RU" sz="2800" dirty="0" smtClean="0">
                <a:solidFill>
                  <a:srgbClr val="00B050"/>
                </a:solidFill>
              </a:rPr>
              <a:t/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be-BY" sz="2800" b="1" dirty="0" smtClean="0">
                <a:solidFill>
                  <a:srgbClr val="FFC000"/>
                </a:solidFill>
              </a:rPr>
              <a:t>(злучнікі і злучальныя словы)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64"/>
            <a:ext cx="9144000" cy="500063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pPr algn="just"/>
            <a:r>
              <a:rPr lang="be-BY" dirty="0" smtClean="0"/>
              <a:t>У беларускай мове ёсць аманімічныя злучнікі і злучальныя словы: </a:t>
            </a:r>
            <a:r>
              <a:rPr lang="be-BY" i="1" dirty="0" smtClean="0"/>
              <a:t>што</a:t>
            </a:r>
            <a:r>
              <a:rPr lang="be-BY" dirty="0" smtClean="0"/>
              <a:t>,</a:t>
            </a:r>
            <a:r>
              <a:rPr lang="be-BY" i="1" dirty="0" smtClean="0"/>
              <a:t> як</a:t>
            </a:r>
            <a:r>
              <a:rPr lang="be-BY" dirty="0" smtClean="0"/>
              <a:t>,</a:t>
            </a:r>
            <a:r>
              <a:rPr lang="be-BY" i="1" dirty="0" smtClean="0"/>
              <a:t> калі</a:t>
            </a:r>
            <a:r>
              <a:rPr lang="be-BY" dirty="0" smtClean="0"/>
              <a:t>,</a:t>
            </a:r>
            <a:r>
              <a:rPr lang="be-BY" i="1" dirty="0" smtClean="0"/>
              <a:t> чым</a:t>
            </a:r>
            <a:r>
              <a:rPr lang="be-BY" dirty="0" smtClean="0"/>
              <a:t>. </a:t>
            </a:r>
            <a:endParaRPr lang="ru-RU" dirty="0" smtClean="0"/>
          </a:p>
          <a:p>
            <a:pPr algn="just"/>
            <a:r>
              <a:rPr lang="be-BY" dirty="0" smtClean="0"/>
              <a:t>Пры іх размеркаванн ўлічваецца роля, якую яны выконваюць у складаназалежным сказе.</a:t>
            </a:r>
            <a:endParaRPr lang="ru-RU" dirty="0" smtClean="0"/>
          </a:p>
          <a:p>
            <a:pPr algn="just"/>
            <a:r>
              <a:rPr lang="be-BY" b="1" i="1" dirty="0" smtClean="0"/>
              <a:t>Параўнайце  сказы</a:t>
            </a:r>
            <a:r>
              <a:rPr lang="be-BY" dirty="0" smtClean="0"/>
              <a:t>:</a:t>
            </a:r>
            <a:endParaRPr lang="ru-RU" dirty="0" smtClean="0"/>
          </a:p>
          <a:p>
            <a:pPr algn="just"/>
            <a:r>
              <a:rPr lang="be-BY" dirty="0" smtClean="0"/>
              <a:t> [</a:t>
            </a:r>
            <a:r>
              <a:rPr lang="be-BY" i="1" dirty="0" smtClean="0"/>
              <a:t>І стала прасіць маладое насенне</a:t>
            </a:r>
            <a:r>
              <a:rPr lang="be-BY" dirty="0" smtClean="0"/>
              <a:t>],</a:t>
            </a:r>
            <a:r>
              <a:rPr lang="be-BY" i="1" dirty="0" smtClean="0"/>
              <a:t> </a:t>
            </a:r>
            <a:r>
              <a:rPr lang="be-BY" dirty="0" smtClean="0"/>
              <a:t>(</a:t>
            </a:r>
            <a:r>
              <a:rPr lang="be-BY" b="1" i="1" dirty="0" smtClean="0"/>
              <a:t>каб</a:t>
            </a:r>
            <a:r>
              <a:rPr lang="be-BY" i="1" dirty="0" smtClean="0"/>
              <a:t> вецер узяў яго з сабой і панёс у аблюбаваную даль</a:t>
            </a:r>
            <a:r>
              <a:rPr lang="be-BY" dirty="0" smtClean="0"/>
              <a:t>)</a:t>
            </a:r>
            <a:r>
              <a:rPr lang="be-BY" i="1" dirty="0" smtClean="0"/>
              <a:t>. </a:t>
            </a:r>
            <a:endParaRPr lang="ru-RU" dirty="0" smtClean="0"/>
          </a:p>
          <a:p>
            <a:pPr algn="just"/>
            <a:r>
              <a:rPr lang="be-BY" dirty="0" smtClean="0"/>
              <a:t>(</a:t>
            </a:r>
            <a:r>
              <a:rPr lang="be-BY" b="1" i="1" u="dash" dirty="0" smtClean="0"/>
              <a:t>Што</a:t>
            </a:r>
            <a:r>
              <a:rPr lang="be-BY" b="1" i="1" dirty="0" smtClean="0"/>
              <a:t> </a:t>
            </a:r>
            <a:r>
              <a:rPr lang="be-BY" i="1" dirty="0" smtClean="0"/>
              <a:t>ў дзяцінстве выхаваеш</a:t>
            </a:r>
            <a:r>
              <a:rPr lang="be-BY" dirty="0" smtClean="0"/>
              <a:t>),</a:t>
            </a:r>
            <a:r>
              <a:rPr lang="be-BY" i="1" dirty="0" smtClean="0"/>
              <a:t> </a:t>
            </a:r>
            <a:r>
              <a:rPr lang="be-BY" dirty="0" smtClean="0"/>
              <a:t>[</a:t>
            </a:r>
            <a:r>
              <a:rPr lang="be-BY" i="1" dirty="0" smtClean="0"/>
              <a:t>на тое ў старасці абапрэшся</a:t>
            </a:r>
            <a:r>
              <a:rPr lang="be-BY" dirty="0" smtClean="0"/>
              <a:t>]</a:t>
            </a:r>
            <a:r>
              <a:rPr lang="be-BY" i="1" dirty="0" smtClean="0"/>
              <a:t>.</a:t>
            </a:r>
            <a:r>
              <a:rPr lang="be-BY" dirty="0" smtClean="0"/>
              <a:t> </a:t>
            </a:r>
            <a:endParaRPr lang="ru-RU" dirty="0" smtClean="0"/>
          </a:p>
          <a:p>
            <a:pPr algn="just"/>
            <a:r>
              <a:rPr lang="be-BY" dirty="0" smtClean="0"/>
              <a:t>У першым сказе </a:t>
            </a:r>
            <a:r>
              <a:rPr lang="be-BY" i="1" dirty="0" smtClean="0"/>
              <a:t>каб</a:t>
            </a:r>
            <a:r>
              <a:rPr lang="be-BY" b="1" i="1" dirty="0" smtClean="0"/>
              <a:t> </a:t>
            </a:r>
            <a:r>
              <a:rPr lang="be-BY" dirty="0" smtClean="0"/>
              <a:t>– падпарадкавальны злучнік звязвае часткі СЗС; у другім </a:t>
            </a:r>
            <a:r>
              <a:rPr lang="be-BY" b="1" i="1" u="dash" dirty="0" smtClean="0"/>
              <a:t>што</a:t>
            </a:r>
            <a:r>
              <a:rPr lang="be-BY" i="1" dirty="0" smtClean="0"/>
              <a:t> </a:t>
            </a:r>
            <a:r>
              <a:rPr lang="be-BY" dirty="0" smtClean="0"/>
              <a:t> – злучальнае слова: не толькі звязвае часткі СЗС, але і з’яўляецца дапаўненнем у даданай частцы.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378601C765F2DB4D832BA86FE76CDD2C" ma:contentTypeVersion="0" ma:contentTypeDescription="Создание документа." ma:contentTypeScope="" ma:versionID="77c6a84bb4b3d576d3ae04c88642ebd7">
  <xsd:schema xmlns:xsd="http://www.w3.org/2001/XMLSchema" xmlns:p="http://schemas.microsoft.com/office/2006/metadata/properties" targetNamespace="http://schemas.microsoft.com/office/2006/metadata/properties" ma:root="true" ma:fieldsID="9c1cab94237e2ac042826dfcad2cb05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C443C18-41E5-4C1E-9CBE-6F1CEEC065B5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484B76A-00F8-48F0-912F-B23F6FBAE6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2873C6-BED6-4D23-AD3E-5D2C596F09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</TotalTime>
  <Words>4547</Words>
  <Application>Microsoft Office PowerPoint</Application>
  <PresentationFormat>Экран (4:3)</PresentationFormat>
  <Paragraphs>411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Городская</vt:lpstr>
      <vt:lpstr>Слайд 1</vt:lpstr>
      <vt:lpstr>Слайд 2</vt:lpstr>
      <vt:lpstr> 1. Агульнае паняцце  складаназалежных сказаў </vt:lpstr>
      <vt:lpstr> 1. Агульнае паняцце  складаназалежных сказаў </vt:lpstr>
      <vt:lpstr> 1. Агульнае паняцце  складаназалежных сказаў </vt:lpstr>
      <vt:lpstr> 1. Агульнае паняцце  складаназалежных сказаў </vt:lpstr>
      <vt:lpstr>б) сродкі сувязі даданых частак з галоўнай  (злучнікі і злучальныя словы) </vt:lpstr>
      <vt:lpstr>б) сродкі сувязі даданых частак з галоўнай  (злучнікі і злучальныя словы)</vt:lpstr>
      <vt:lpstr>б) сродкі сувязі даданых частак з галоўнай  (злучнікі і злучальныя словы)</vt:lpstr>
      <vt:lpstr>ТЫПЫ ДАДАНЫХ ЧАСТАК   у  СКЛАДАНАЗАЛЕЖНЫХ СКАЗАХ</vt:lpstr>
      <vt:lpstr>ТЫПЫ ДАДАНЫХ ЧАСТАК   у  СКЛАДАНАЗАЛЕЖНЫХ СКАЗАХ (працяг) </vt:lpstr>
      <vt:lpstr>ТЫПЫ ДАДАНЫХ ЧАСТАК   у  СКЛАДАНАЗАЛЕЖНЫХ СКАЗАХ (працяг) </vt:lpstr>
      <vt:lpstr>ТЫПЫ ДАДАНЫХ ЧАСТАК   у  СКЛАДАНАЗАЛЕЖНЫХ СКАЗАХ  (працяг)</vt:lpstr>
      <vt:lpstr>ТЫПЫ ДАДАНЫХ ЧАСТАК  у  СКЛАДАНАЗАЛЕЖНЫХ СКАЗАХ  (працяг)</vt:lpstr>
      <vt:lpstr>ТЫПЫ ДАДАНЫХ ЧАСТАК   у  СКЛАДАНАЗАЛЕЖНЫХ СКАЗАХ  (працяг)</vt:lpstr>
      <vt:lpstr>Складаназалежныя  сказы  з некалькімі даданымі  часткамі </vt:lpstr>
      <vt:lpstr>СЗС  з паслядоўным падпарадкаваннем  даданых частак </vt:lpstr>
      <vt:lpstr>СЗС  са змешаным падпарадкаваннем  даданых частак</vt:lpstr>
      <vt:lpstr>  СЗС з  сузалежным падпарадкаваннем даданых частак </vt:lpstr>
      <vt:lpstr> Знакі прыпынку ў складаназалежных сказах  а) коска</vt:lpstr>
      <vt:lpstr>Знакі прыпынку ў складаназалежных сказах а) коска  (працяг)</vt:lpstr>
      <vt:lpstr>Знакі прыпынку  ў складаназалежных сказах б) кропка з коскай</vt:lpstr>
      <vt:lpstr>Знакі прыпынку ў складаназалежных сказах в) працяжнік</vt:lpstr>
      <vt:lpstr>Знакі прыпынку ў складаназалежных сказах г) коска з працяжнікам</vt:lpstr>
      <vt:lpstr>Знакі прыпынку ў складаназалежных сказах г) двукроп’е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Глаголы с суффиксом -ся / -сь</dc:title>
  <dc:subject>Русский язык как иностранный</dc:subject>
  <dc:creator>Н.Н. Гордей</dc:creator>
  <cp:lastModifiedBy>Chajkova</cp:lastModifiedBy>
  <cp:revision>188</cp:revision>
  <dcterms:created xsi:type="dcterms:W3CDTF">2014-04-13T12:14:43Z</dcterms:created>
  <dcterms:modified xsi:type="dcterms:W3CDTF">2018-05-23T22:43:36Z</dcterms:modified>
  <cp:contentType>Документ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0x010100378601C765F2DB4D832BA86FE76CDD2C</vt:lpwstr>
  </property>
</Properties>
</file>